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913" r:id="rId2"/>
  </p:sldMasterIdLst>
  <p:notesMasterIdLst>
    <p:notesMasterId r:id="rId15"/>
  </p:notesMasterIdLst>
  <p:handoutMasterIdLst>
    <p:handoutMasterId r:id="rId16"/>
  </p:handoutMasterIdLst>
  <p:sldIdLst>
    <p:sldId id="286" r:id="rId3"/>
    <p:sldId id="277" r:id="rId4"/>
    <p:sldId id="287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A8"/>
    <a:srgbClr val="660066"/>
    <a:srgbClr val="339933"/>
    <a:srgbClr val="003366"/>
    <a:srgbClr val="CCFF66"/>
    <a:srgbClr val="CCFF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2398" autoAdjust="0"/>
  </p:normalViewPr>
  <p:slideViewPr>
    <p:cSldViewPr>
      <p:cViewPr varScale="1">
        <p:scale>
          <a:sx n="79" d="100"/>
          <a:sy n="79" d="100"/>
        </p:scale>
        <p:origin x="179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420"/>
    </p:cViewPr>
  </p:sorterViewPr>
  <p:notesViewPr>
    <p:cSldViewPr>
      <p:cViewPr varScale="1">
        <p:scale>
          <a:sx n="86" d="100"/>
          <a:sy n="86" d="100"/>
        </p:scale>
        <p:origin x="-3894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83CCC5-86F3-4930-B4DA-8136FE63C6C9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8D0EA48-5ED8-475C-824D-BCAD6F948D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803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8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78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8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D649336-58DB-4A2C-A514-83F2AD1F4E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20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649336-58DB-4A2C-A514-83F2AD1F4EA5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48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每次累加都要对一位置位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649336-58DB-4A2C-A514-83F2AD1F4EA5}" type="slidenum">
              <a:rPr lang="zh-CN" altLang="en-US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93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649336-58DB-4A2C-A514-83F2AD1F4EA5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93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649336-58DB-4A2C-A514-83F2AD1F4EA5}" type="slidenum">
              <a:rPr lang="zh-CN" altLang="en-US" smtClean="0"/>
              <a:pPr>
                <a:defRPr/>
              </a:pPr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9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987675" y="6308725"/>
            <a:ext cx="2133600" cy="457200"/>
          </a:xfr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AEB4698-B8DB-437D-A72F-79E963AC288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0938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6E1B8-0929-44C3-A2D6-F90DEC31D1D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919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800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800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97344-BF8B-411A-8C37-5524D9E96C7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4397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36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484313"/>
            <a:ext cx="8229600" cy="4752975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E580A-F19A-465C-93C7-460F6608EF71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774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1E090-A4F8-4FCA-A060-2F6DD3C03F81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D411C-4242-416B-8DE9-EB4039463D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029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86EC-D099-4372-BDD9-829E58E9472F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24DA9-208B-43E8-967B-080BBF2467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0802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AF2-1327-4969-A6F0-E2F0EB18D6A5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392BB-9F00-4281-8DF2-7539A32DE8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278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FF3D-9272-4EA0-B621-809FFF106DC9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00FED-3FCF-416E-A710-E1D08CCAF4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97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1068-A6A7-40BA-AA51-9CE1E7FB103D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56E54-46E6-4D0E-BAB5-7C81DCF5D7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924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200B1-7CE9-4E03-974C-3D2C9CF08633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B600-6BBE-4D9E-8827-53588239764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193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DD764-0E3E-4350-9825-04C34050A9A1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DF58-CD75-4FC7-9039-C4B424AD60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6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 baseline="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1pPr>
            <a:lvl2pPr>
              <a:defRPr sz="2600" baseline="0">
                <a:solidFill>
                  <a:srgbClr val="0000A8"/>
                </a:solidFill>
                <a:latin typeface="Arial" pitchFamily="34" charset="0"/>
                <a:ea typeface="黑体" pitchFamily="49" charset="-122"/>
              </a:defRPr>
            </a:lvl2pPr>
            <a:lvl3pPr>
              <a:defRPr sz="2300" baseline="0"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>
              <a:defRPr baseline="0">
                <a:solidFill>
                  <a:srgbClr val="C00000"/>
                </a:solidFill>
                <a:latin typeface="Arial" pitchFamily="34" charset="0"/>
                <a:ea typeface="黑体" pitchFamily="49" charset="-122"/>
              </a:defRPr>
            </a:lvl4pPr>
            <a:lvl5pPr>
              <a:defRPr baseline="0">
                <a:latin typeface="Arial" pitchFamily="34" charset="0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6C03A-3073-401C-B837-061925A82B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205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423E9-2F86-4BBB-A8E4-AED299374AA4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AABA0-EEF2-4F79-AF85-D1D2C5852D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1137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98C9A-BDE2-4BF5-8AEE-B1CB72B63FF3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76CE0-A9E1-4689-8D3E-1078A01564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359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924B9-AC47-41FD-BB83-1E08B998B4C8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1340-A4AF-466A-9F84-BE901AABC0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605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C1FB0-0586-4020-80FA-AF0E6D23BE7F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4D320-C711-4AC7-B92C-5584F52B93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65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A1BF9-52A6-4013-A43A-751A8425BA2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68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F1A7D-1F63-4B89-8DC4-C738F58AF12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612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B48B2-4D1C-45B9-9848-D47D570717D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444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D1EC4-2614-4F9E-A769-62D082C185DB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337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F55C-006F-4F76-95B1-5623E00EC13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445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911F1-6F5E-4B3B-92F6-002D744C97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028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78AA7-693C-4FF7-83DC-7A426B683855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59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6075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 b="1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defRPr>
            </a:lvl1pPr>
          </a:lstStyle>
          <a:p>
            <a:pPr>
              <a:defRPr/>
            </a:pPr>
            <a:fld id="{5CCA33BB-C97C-478A-8B6B-6E2EDE14E7F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grpSp>
        <p:nvGrpSpPr>
          <p:cNvPr id="1028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C0000"/>
          </a:solidFill>
          <a:latin typeface="Arial" charset="0"/>
          <a:ea typeface="隶书" pitchFamily="49" charset="-122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660066"/>
        </a:buClr>
        <a:buSzPct val="55000"/>
        <a:buFont typeface="Wingdings" pitchFamily="2" charset="2"/>
        <a:buChar char="n"/>
        <a:defRPr sz="28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006600"/>
        </a:buClr>
        <a:buSzPct val="55000"/>
        <a:buFont typeface="Wingdings" pitchFamily="2" charset="2"/>
        <a:buChar char="r"/>
        <a:defRPr sz="2800" b="1">
          <a:solidFill>
            <a:schemeClr val="bg2"/>
          </a:solidFill>
          <a:latin typeface="Times New Roman" pitchFamily="18" charset="0"/>
          <a:ea typeface="+mn-ea"/>
        </a:defRPr>
      </a:lvl2pPr>
      <a:lvl3pPr marL="1143000" indent="-2286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Ø"/>
        <a:defRPr sz="2800" b="1">
          <a:solidFill>
            <a:schemeClr val="bg2"/>
          </a:solidFill>
          <a:latin typeface="Times New Roman" pitchFamily="18" charset="0"/>
          <a:ea typeface="+mn-ea"/>
        </a:defRPr>
      </a:lvl3pPr>
      <a:lvl4pPr marL="1600200" indent="-228600" algn="l" rtl="0" eaLnBrk="0" fontAlgn="base" hangingPunct="0">
        <a:lnSpc>
          <a:spcPct val="105000"/>
        </a:lnSpc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BAF7AE8-7FB0-4406-90AB-6887A4CACEFE}" type="datetimeFigureOut">
              <a:rPr lang="zh-CN" altLang="en-US"/>
              <a:pPr>
                <a:defRPr/>
              </a:pPr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D8CD665-E0F7-4569-8194-B257B5EB731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32025" y="4545013"/>
            <a:ext cx="6759575" cy="1474787"/>
          </a:xfrm>
        </p:spPr>
        <p:txBody>
          <a:bodyPr/>
          <a:lstStyle/>
          <a:p>
            <a:pPr algn="r" eaLnBrk="1" hangingPunct="1"/>
            <a:r>
              <a:rPr lang="zh-CN" altLang="en-US" sz="3600">
                <a:latin typeface="仿宋_GB2312" pitchFamily="49" charset="-122"/>
              </a:rPr>
              <a:t>天津大学智能与计算学部 杨雅君</a:t>
            </a:r>
            <a:endParaRPr lang="en-US" altLang="zh-CN" sz="3600" dirty="0">
              <a:latin typeface="仿宋_GB2312" pitchFamily="49" charset="-12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2388" y="1808163"/>
            <a:ext cx="6343650" cy="22098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5400" dirty="0">
                <a:latin typeface="+mj-ea"/>
              </a:rPr>
              <a:t>摊还分析</a:t>
            </a:r>
            <a:endParaRPr lang="en-US" altLang="zh-CN" sz="5400" dirty="0">
              <a:latin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势能方法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栈的三种操作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1"/>
                <a:r>
                  <a:rPr lang="en-US" altLang="zh-CN" dirty="0">
                    <a:latin typeface="Arial" charset="0"/>
                    <a:ea typeface="黑体" pitchFamily="2" charset="-122"/>
                  </a:rPr>
                  <a:t>PUSH, POP, MULTIPOP(</a:t>
                </a:r>
                <a:r>
                  <a:rPr lang="en-US" altLang="zh-CN" dirty="0" err="1">
                    <a:latin typeface="Arial" charset="0"/>
                    <a:ea typeface="黑体" pitchFamily="2" charset="-122"/>
                  </a:rPr>
                  <a:t>s,k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)</a:t>
                </a:r>
              </a:p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对一个空栈，执行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n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个操作，代价是多少？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定义势为栈中元素个数，则第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/>
                        <a:ea typeface="黑体" pitchFamily="2" charset="-122"/>
                      </a:rPr>
                      <m:t>𝒊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 个操作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1"/>
                <a:r>
                  <a:rPr lang="zh-CN" altLang="en-US" dirty="0">
                    <a:latin typeface="Arial" charset="0"/>
                    <a:ea typeface="黑体" pitchFamily="2" charset="-122"/>
                  </a:rPr>
                  <a:t>若是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PUSH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，势差 </a:t>
                </a:r>
                <a14:m>
                  <m:oMath xmlns:m="http://schemas.openxmlformats.org/officeDocument/2006/math"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−</m:t>
                    </m:r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=</m:t>
                    </m:r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1"/>
                <a:r>
                  <a:rPr lang="zh-CN" altLang="en-US" dirty="0">
                    <a:latin typeface="Arial" charset="0"/>
                    <a:ea typeface="黑体" pitchFamily="2" charset="-122"/>
                  </a:rPr>
                  <a:t>若是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POP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，势差 </a:t>
                </a:r>
                <a14:m>
                  <m:oMath xmlns:m="http://schemas.openxmlformats.org/officeDocument/2006/math"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−</m:t>
                    </m:r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=−</m:t>
                    </m:r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1"/>
                <a:r>
                  <a:rPr lang="zh-CN" altLang="en-US" dirty="0">
                    <a:latin typeface="Arial" charset="0"/>
                    <a:ea typeface="黑体" pitchFamily="2" charset="-122"/>
                  </a:rPr>
                  <a:t>若是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MULTIPOP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，势差 </a:t>
                </a:r>
                <a14:m>
                  <m:oMath xmlns:m="http://schemas.openxmlformats.org/officeDocument/2006/math"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−</m:t>
                    </m:r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=−</m:t>
                    </m:r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𝒌</m:t>
                    </m:r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′</m:t>
                    </m:r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摊还代价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zh-CN" altLang="en-US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𝒄</m:t>
                            </m:r>
                          </m:e>
                        </m:acc>
                      </m:e>
                      <m:sub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+</m:t>
                    </m:r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−</m:t>
                    </m:r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𝑫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altLang="zh-CN" dirty="0">
                  <a:solidFill>
                    <a:srgbClr val="000099"/>
                  </a:solidFill>
                </a:endParaRPr>
              </a:p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每种都是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O(1)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，总代价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O(n)</a:t>
                </a:r>
                <a:endParaRPr lang="zh-CN" altLang="en-US" dirty="0">
                  <a:latin typeface="Arial" charset="0"/>
                  <a:ea typeface="黑体" pitchFamily="2" charset="-122"/>
                </a:endParaRPr>
              </a:p>
              <a:p>
                <a:endParaRPr lang="en-US" altLang="zh-CN" dirty="0">
                  <a:latin typeface="Arial" charset="0"/>
                  <a:ea typeface="黑体" pitchFamily="2" charset="-122"/>
                </a:endParaRPr>
              </a:p>
            </p:txBody>
          </p:sp>
        </mc:Choice>
        <mc:Fallback xmlns="">
          <p:sp>
            <p:nvSpPr>
              <p:cNvPr id="819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2308" b="-14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10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196967"/>
              </p:ext>
            </p:extLst>
          </p:nvPr>
        </p:nvGraphicFramePr>
        <p:xfrm>
          <a:off x="5904148" y="584684"/>
          <a:ext cx="3024336" cy="1519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841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操作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摊还代价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41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PUSH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841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POP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0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841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MULTIPOP(</a:t>
                      </a:r>
                      <a:r>
                        <a:rPr lang="en-US" altLang="zh-CN" b="1" dirty="0" err="1"/>
                        <a:t>s,k</a:t>
                      </a:r>
                      <a:r>
                        <a:rPr lang="en-US" altLang="zh-CN" b="1" dirty="0"/>
                        <a:t>)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0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47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势能方法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二进制计数器</a:t>
            </a:r>
            <a:r>
              <a:rPr lang="en-US" altLang="zh-CN" dirty="0">
                <a:latin typeface="Arial" charset="0"/>
                <a:ea typeface="黑体" pitchFamily="2" charset="-122"/>
              </a:rPr>
              <a:t>(k</a:t>
            </a:r>
            <a:r>
              <a:rPr lang="zh-CN" altLang="en-US" dirty="0">
                <a:latin typeface="Arial" charset="0"/>
                <a:ea typeface="黑体" pitchFamily="2" charset="-122"/>
              </a:rPr>
              <a:t>位</a:t>
            </a:r>
            <a:r>
              <a:rPr lang="en-US" altLang="zh-CN" dirty="0">
                <a:latin typeface="Arial" charset="0"/>
                <a:ea typeface="黑体" pitchFamily="2" charset="-122"/>
              </a:rPr>
              <a:t>)</a:t>
            </a: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初始值为</a:t>
            </a:r>
            <a:r>
              <a:rPr lang="en-US" altLang="zh-CN" dirty="0">
                <a:latin typeface="Arial" charset="0"/>
                <a:ea typeface="黑体" pitchFamily="2" charset="-122"/>
              </a:rPr>
              <a:t>0</a:t>
            </a:r>
            <a:r>
              <a:rPr lang="zh-CN" altLang="en-US" dirty="0">
                <a:latin typeface="Arial" charset="0"/>
                <a:ea typeface="黑体" pitchFamily="2" charset="-122"/>
              </a:rPr>
              <a:t>，每次加</a:t>
            </a:r>
            <a:r>
              <a:rPr lang="en-US" altLang="zh-CN" dirty="0">
                <a:latin typeface="Arial" charset="0"/>
                <a:ea typeface="黑体" pitchFamily="2" charset="-122"/>
              </a:rPr>
              <a:t>1</a:t>
            </a:r>
            <a:r>
              <a:rPr lang="zh-CN" altLang="en-US" dirty="0">
                <a:latin typeface="Arial" charset="0"/>
                <a:ea typeface="黑体" pitchFamily="2" charset="-122"/>
              </a:rPr>
              <a:t>，累加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次，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14729" y="2960948"/>
            <a:ext cx="8262632" cy="356439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n   A[7]  A[6]  A[5]  A[4]  A[3]  A[2]  A[1]  A[0]          </a:t>
            </a:r>
            <a:r>
              <a:rPr lang="zh-CN" altLang="en-US" sz="2400" b="1" dirty="0">
                <a:solidFill>
                  <a:srgbClr val="0000A8"/>
                </a:solidFill>
                <a:latin typeface="Calisto MT" pitchFamily="18" charset="0"/>
              </a:rPr>
              <a:t>势</a:t>
            </a:r>
            <a:endParaRPr lang="en-US" altLang="zh-CN" sz="2400" b="1" dirty="0">
              <a:solidFill>
                <a:srgbClr val="0000A8"/>
              </a:solidFill>
              <a:latin typeface="Calisto MT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0       0        0        0       0       0        0        0        0               0</a:t>
            </a:r>
          </a:p>
          <a:p>
            <a:pPr marL="457200" indent="-457200">
              <a:buFontTx/>
              <a:buAutoNum type="arabicPlain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0        0        0       0       0        0        0        1               1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0        0        0       0       0        0        1        0               0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3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0        0        0       0       0        0        1        1               2     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4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0        0        0       0       0        1        0        0               0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5       0        0        0       0       0        1        0        1               1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6       0        0        0       0       0        1        1        0               0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7       0        0        0       0       0        1        1        1               3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25548" y="3897084"/>
            <a:ext cx="498090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88124" y="4617164"/>
            <a:ext cx="1234305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18372" y="5337212"/>
            <a:ext cx="511231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32040" y="6057292"/>
            <a:ext cx="1997564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0072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势能方法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二进制计数器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(k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位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)</a:t>
                </a:r>
              </a:p>
              <a:p>
                <a:pPr lvl="1"/>
                <a:r>
                  <a:rPr lang="zh-CN" altLang="en-US" dirty="0">
                    <a:latin typeface="Arial" charset="0"/>
                    <a:ea typeface="黑体" pitchFamily="2" charset="-122"/>
                  </a:rPr>
                  <a:t>初始值为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0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，每次加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1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，累加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n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次，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定义势为计数器中 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1 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的个数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1"/>
                <a:r>
                  <a:rPr lang="zh-CN" altLang="en-US" dirty="0">
                    <a:latin typeface="Arial" charset="0"/>
                    <a:ea typeface="黑体" pitchFamily="2" charset="-122"/>
                  </a:rPr>
                  <a:t>假设第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/>
                        <a:ea typeface="黑体" pitchFamily="2" charset="-122"/>
                      </a:rPr>
                      <m:t>𝒊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 次累加要对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/>
                            <a:ea typeface="黑体" pitchFamily="2" charset="-122"/>
                          </a:rPr>
                          <m:t>𝒕</m:t>
                        </m:r>
                      </m:e>
                      <m:sub>
                        <m:r>
                          <a:rPr lang="en-US" altLang="zh-CN">
                            <a:latin typeface="Cambria Math"/>
                            <a:ea typeface="黑体" pitchFamily="2" charset="-122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altLang="zh-CN" dirty="0">
                    <a:latin typeface="Arial" charset="0"/>
                    <a:ea typeface="黑体" pitchFamily="2" charset="-122"/>
                  </a:rPr>
                  <a:t> 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个位复位，则代价</a:t>
                </a: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𝟏</m:t>
                    </m:r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  <a:ea typeface="黑体" pitchFamily="2" charset="-122"/>
                          </a:rPr>
                          <m:t>𝒕</m:t>
                        </m:r>
                      </m:e>
                      <m:sub>
                        <m:r>
                          <a:rPr lang="en-US" altLang="zh-CN">
                            <a:latin typeface="Cambria Math"/>
                            <a:ea typeface="黑体" pitchFamily="2" charset="-122"/>
                          </a:rPr>
                          <m:t>𝒊</m:t>
                        </m:r>
                      </m:sub>
                    </m:sSub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2"/>
                <a:r>
                  <a:rPr lang="zh-CN" altLang="en-US" dirty="0">
                    <a:latin typeface="Arial" charset="0"/>
                    <a:ea typeface="黑体" pitchFamily="2" charset="-122"/>
                  </a:rPr>
                  <a:t>若结果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k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位均为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0 (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即前一次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k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位均为</a:t>
                </a:r>
                <a:r>
                  <a:rPr lang="en-US" altLang="zh-CN" dirty="0">
                    <a:latin typeface="Arial" charset="0"/>
                    <a:ea typeface="黑体" pitchFamily="2" charset="-122"/>
                  </a:rPr>
                  <a:t>1)</a:t>
                </a:r>
                <a:r>
                  <a:rPr lang="zh-CN" altLang="en-US" dirty="0">
                    <a:latin typeface="Arial" charset="0"/>
                    <a:ea typeface="黑体" pitchFamily="2" charset="-122"/>
                  </a:rPr>
                  <a:t>，则势差</a:t>
                </a:r>
                <a14:m>
                  <m:oMath xmlns:m="http://schemas.openxmlformats.org/officeDocument/2006/math"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−</m:t>
                    </m:r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=−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  <a:ea typeface="黑体" pitchFamily="2" charset="-122"/>
                          </a:rPr>
                          <m:t>𝒕</m:t>
                        </m:r>
                      </m:e>
                      <m:sub>
                        <m:r>
                          <a:rPr lang="en-US" altLang="zh-CN">
                            <a:latin typeface="Cambria Math"/>
                            <a:ea typeface="黑体" pitchFamily="2" charset="-122"/>
                          </a:rPr>
                          <m:t>𝒊</m:t>
                        </m:r>
                      </m:sub>
                    </m:sSub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=</m:t>
                    </m:r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−</m:t>
                    </m:r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𝒌</m:t>
                    </m:r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2"/>
                <a:r>
                  <a:rPr lang="zh-CN" altLang="en-US" dirty="0">
                    <a:latin typeface="Arial" charset="0"/>
                    <a:ea typeface="黑体" pitchFamily="2" charset="-122"/>
                  </a:rPr>
                  <a:t>否则，势差</a:t>
                </a:r>
                <a14:m>
                  <m:oMath xmlns:m="http://schemas.openxmlformats.org/officeDocument/2006/math"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−</m:t>
                    </m:r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=</m:t>
                    </m:r>
                    <m:r>
                      <a:rPr lang="en-US" altLang="zh-CN" b="1" i="1" smtClean="0">
                        <a:solidFill>
                          <a:srgbClr val="000099"/>
                        </a:solidFill>
                        <a:latin typeface="Cambria Math"/>
                      </a:rPr>
                      <m:t>𝟏</m:t>
                    </m:r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  <a:ea typeface="黑体" pitchFamily="2" charset="-122"/>
                          </a:rPr>
                          <m:t>𝒕</m:t>
                        </m:r>
                      </m:e>
                      <m:sub>
                        <m:r>
                          <a:rPr lang="en-US" altLang="zh-CN">
                            <a:latin typeface="Cambria Math"/>
                            <a:ea typeface="黑体" pitchFamily="2" charset="-122"/>
                          </a:rPr>
                          <m:t>𝒊</m:t>
                        </m:r>
                      </m:sub>
                    </m:sSub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pPr lvl="2"/>
                <a:r>
                  <a:rPr lang="zh-CN" altLang="en-US" dirty="0">
                    <a:latin typeface="Arial" charset="0"/>
                    <a:ea typeface="黑体" pitchFamily="2" charset="-122"/>
                  </a:rPr>
                  <a:t>无论哪种情况，摊还代价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zh-CN" altLang="en-US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𝒄</m:t>
                            </m:r>
                          </m:e>
                        </m:acc>
                      </m:e>
                      <m:sub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+</m:t>
                    </m:r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solidFill>
                          <a:srgbClr val="000099"/>
                        </a:solidFill>
                        <a:latin typeface="Cambria Math"/>
                      </a:rPr>
                      <m:t>−</m:t>
                    </m:r>
                    <m:r>
                      <a:rPr lang="zh-CN" altLang="en-US" i="1">
                        <a:solidFill>
                          <a:srgbClr val="000099"/>
                        </a:solidFill>
                        <a:latin typeface="Cambria Math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CN" i="1">
                                <a:solidFill>
                                  <a:srgbClr val="0000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zh-CN" altLang="en-US" i="1" smtClean="0">
                        <a:solidFill>
                          <a:srgbClr val="000099"/>
                        </a:solidFill>
                        <a:latin typeface="Cambria Math"/>
                      </a:rPr>
                      <m:t>≤</m:t>
                    </m:r>
                    <m:d>
                      <m:dPr>
                        <m:ctrlPr>
                          <a:rPr lang="en-US" altLang="zh-CN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黑体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/>
                                <a:ea typeface="黑体" pitchFamily="2" charset="-122"/>
                              </a:rPr>
                              <m:t>𝒕</m:t>
                            </m:r>
                          </m:e>
                          <m:sub>
                            <m:r>
                              <a:rPr lang="en-US" altLang="zh-CN">
                                <a:latin typeface="Cambria Math"/>
                                <a:ea typeface="黑体" pitchFamily="2" charset="-122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+</m:t>
                    </m:r>
                    <m:d>
                      <m:dPr>
                        <m:ctrlPr>
                          <a:rPr lang="en-US" altLang="zh-CN" b="1" i="1" smtClean="0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altLang="zh-CN" i="1">
                            <a:solidFill>
                              <a:srgbClr val="000099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黑体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/>
                                <a:ea typeface="黑体" pitchFamily="2" charset="-122"/>
                              </a:rPr>
                              <m:t>𝒕</m:t>
                            </m:r>
                          </m:e>
                          <m:sub>
                            <m:r>
                              <a:rPr lang="en-US" altLang="zh-CN">
                                <a:latin typeface="Cambria Math"/>
                                <a:ea typeface="黑体" pitchFamily="2" charset="-122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=</m:t>
                    </m:r>
                    <m:r>
                      <a:rPr lang="en-US" altLang="zh-CN" b="1" i="1" smtClean="0">
                        <a:latin typeface="Cambria Math"/>
                        <a:ea typeface="黑体" pitchFamily="2" charset="-122"/>
                      </a:rPr>
                      <m:t>𝟐</m:t>
                    </m:r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</p:txBody>
          </p:sp>
        </mc:Choice>
        <mc:Fallback xmlns="">
          <p:sp>
            <p:nvSpPr>
              <p:cNvPr id="819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296" t="-2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12</a:t>
            </a:fld>
            <a:endParaRPr lang="en-US" altLang="zh-CN" dirty="0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40252" y="2028711"/>
                <a:ext cx="2108206" cy="3693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:r>
                  <a:rPr lang="zh-CN" altLang="en-US" b="1" dirty="0">
                    <a:solidFill>
                      <a:srgbClr val="FF0000"/>
                    </a:solidFill>
                    <a:ea typeface="黑体" pitchFamily="49" charset="-122"/>
                  </a:rPr>
                  <a:t>复位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/>
                            <a:ea typeface="黑体" pitchFamily="2" charset="-122"/>
                          </a:rPr>
                          <m:t>𝒕</m:t>
                        </m:r>
                      </m:e>
                      <m:sub>
                        <m:r>
                          <a:rPr lang="en-US" altLang="zh-CN">
                            <a:solidFill>
                              <a:srgbClr val="FF0000"/>
                            </a:solidFill>
                            <a:latin typeface="Cambria Math"/>
                            <a:ea typeface="黑体" pitchFamily="2" charset="-122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zh-CN" altLang="en-US" b="1" dirty="0">
                    <a:solidFill>
                      <a:srgbClr val="FF0000"/>
                    </a:solidFill>
                    <a:ea typeface="黑体" pitchFamily="49" charset="-122"/>
                  </a:rPr>
                  <a:t>位，置位</a:t>
                </a:r>
                <a:r>
                  <a:rPr lang="en-US" altLang="zh-CN" b="1" dirty="0">
                    <a:solidFill>
                      <a:srgbClr val="FF0000"/>
                    </a:solidFill>
                    <a:ea typeface="黑体" pitchFamily="49" charset="-122"/>
                  </a:rPr>
                  <a:t>1</a:t>
                </a:r>
                <a:r>
                  <a:rPr lang="zh-CN" altLang="en-US" b="1" dirty="0">
                    <a:solidFill>
                      <a:srgbClr val="FF0000"/>
                    </a:solidFill>
                    <a:ea typeface="黑体" pitchFamily="49" charset="-122"/>
                  </a:rPr>
                  <a:t>位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252" y="2028711"/>
                <a:ext cx="2108206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312" t="-11667" r="-2312" b="-28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接箭头连接符 3"/>
          <p:cNvCxnSpPr/>
          <p:nvPr/>
        </p:nvCxnSpPr>
        <p:spPr bwMode="auto">
          <a:xfrm flipH="1">
            <a:off x="7632340" y="2398043"/>
            <a:ext cx="262015" cy="7429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56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本章内容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聚合分析</a:t>
            </a:r>
            <a:endParaRPr lang="en-US" altLang="zh-CN" dirty="0"/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核算方法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势能方法 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2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摊还分析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对一个数据结构执行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个操作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有些操作代价高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有些操作代价低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有些操作代价中等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将所有操作的代价平摊到每个操作上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不涉及概率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不同于平均情况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3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049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聚合分析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栈的三种操作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对一个空栈，执行由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个</a:t>
            </a:r>
            <a:r>
              <a:rPr lang="en-US" altLang="zh-CN" dirty="0">
                <a:latin typeface="Arial" charset="0"/>
                <a:ea typeface="黑体" pitchFamily="2" charset="-122"/>
              </a:rPr>
              <a:t>PUSH, POP, MULTIPOP</a:t>
            </a:r>
            <a:r>
              <a:rPr lang="zh-CN" altLang="en-US" dirty="0">
                <a:latin typeface="Arial" charset="0"/>
                <a:ea typeface="黑体" pitchFamily="2" charset="-122"/>
              </a:rPr>
              <a:t>组成的操作，代价是多少？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4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567291"/>
              </p:ext>
            </p:extLst>
          </p:nvPr>
        </p:nvGraphicFramePr>
        <p:xfrm>
          <a:off x="3563888" y="1556792"/>
          <a:ext cx="414046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操作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代价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PUSH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1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POP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1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MULTIPOP(</a:t>
                      </a:r>
                      <a:r>
                        <a:rPr lang="en-US" altLang="zh-CN" b="1" dirty="0" err="1"/>
                        <a:t>s,k</a:t>
                      </a:r>
                      <a:r>
                        <a:rPr lang="en-US" altLang="zh-CN" b="1" dirty="0"/>
                        <a:t>)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min(s, k)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1580" y="4401899"/>
            <a:ext cx="658064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由于</a:t>
            </a:r>
            <a:r>
              <a:rPr lang="en-US" altLang="zh-CN" b="1" dirty="0" err="1">
                <a:solidFill>
                  <a:srgbClr val="000099"/>
                </a:solidFill>
                <a:ea typeface="黑体" pitchFamily="49" charset="-122"/>
              </a:rPr>
              <a:t>multipop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(</a:t>
            </a:r>
            <a:r>
              <a:rPr lang="en-US" altLang="zh-CN" b="1" dirty="0" err="1">
                <a:solidFill>
                  <a:srgbClr val="000099"/>
                </a:solidFill>
                <a:ea typeface="黑体" pitchFamily="49" charset="-122"/>
              </a:rPr>
              <a:t>s,n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)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的代价最坏为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，因此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个操作最坏为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O(n</a:t>
            </a:r>
            <a:r>
              <a:rPr lang="en-US" altLang="zh-CN" b="1" baseline="30000" dirty="0">
                <a:solidFill>
                  <a:srgbClr val="000099"/>
                </a:solidFill>
                <a:ea typeface="黑体" pitchFamily="49" charset="-122"/>
              </a:rPr>
              <a:t>2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)?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6120172" y="4238643"/>
            <a:ext cx="564511" cy="755294"/>
            <a:chOff x="6244090" y="4289461"/>
            <a:chExt cx="564511" cy="755294"/>
          </a:xfrm>
        </p:grpSpPr>
        <p:cxnSp>
          <p:nvCxnSpPr>
            <p:cNvPr id="5" name="直接连接符 4"/>
            <p:cNvCxnSpPr/>
            <p:nvPr/>
          </p:nvCxnSpPr>
          <p:spPr bwMode="auto">
            <a:xfrm flipH="1">
              <a:off x="6268541" y="4289461"/>
              <a:ext cx="540060" cy="755294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 bwMode="auto">
            <a:xfrm>
              <a:off x="6244090" y="4293095"/>
              <a:ext cx="560158" cy="719289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794792" y="5161359"/>
            <a:ext cx="7913961" cy="92333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一个元素要么入栈，要么出栈，</a:t>
            </a:r>
            <a:endParaRPr lang="en-US" altLang="zh-CN" b="1" dirty="0">
              <a:solidFill>
                <a:srgbClr val="000099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一个空栈中，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个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PUSH, POP, MULTIPOP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组成的操作最多与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PUSH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次数相当</a:t>
            </a:r>
            <a:endParaRPr lang="en-US" altLang="zh-CN" b="1" dirty="0">
              <a:solidFill>
                <a:srgbClr val="000099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即最多对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个元素操作，因此为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O(n)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808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聚合分析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二进制计数器</a:t>
            </a:r>
            <a:r>
              <a:rPr lang="en-US" altLang="zh-CN" dirty="0">
                <a:latin typeface="Arial" charset="0"/>
                <a:ea typeface="黑体" pitchFamily="2" charset="-122"/>
              </a:rPr>
              <a:t>(k</a:t>
            </a:r>
            <a:r>
              <a:rPr lang="zh-CN" altLang="en-US" dirty="0">
                <a:latin typeface="Arial" charset="0"/>
                <a:ea typeface="黑体" pitchFamily="2" charset="-122"/>
              </a:rPr>
              <a:t>位</a:t>
            </a:r>
            <a:r>
              <a:rPr lang="en-US" altLang="zh-CN" dirty="0">
                <a:latin typeface="Arial" charset="0"/>
                <a:ea typeface="黑体" pitchFamily="2" charset="-122"/>
              </a:rPr>
              <a:t>)</a:t>
            </a: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初始值为</a:t>
            </a:r>
            <a:r>
              <a:rPr lang="en-US" altLang="zh-CN" dirty="0">
                <a:latin typeface="Arial" charset="0"/>
                <a:ea typeface="黑体" pitchFamily="2" charset="-122"/>
              </a:rPr>
              <a:t>0</a:t>
            </a:r>
            <a:r>
              <a:rPr lang="zh-CN" altLang="en-US" dirty="0">
                <a:latin typeface="Arial" charset="0"/>
                <a:ea typeface="黑体" pitchFamily="2" charset="-122"/>
              </a:rPr>
              <a:t>，每次加</a:t>
            </a:r>
            <a:r>
              <a:rPr lang="en-US" altLang="zh-CN" dirty="0">
                <a:latin typeface="Arial" charset="0"/>
                <a:ea typeface="黑体" pitchFamily="2" charset="-122"/>
              </a:rPr>
              <a:t>1</a:t>
            </a:r>
            <a:r>
              <a:rPr lang="zh-CN" altLang="en-US" dirty="0">
                <a:latin typeface="Arial" charset="0"/>
                <a:ea typeface="黑体" pitchFamily="2" charset="-122"/>
              </a:rPr>
              <a:t>，累加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次，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5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14729" y="2546902"/>
            <a:ext cx="8262632" cy="356439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n   A[7]  A[6]  A[5]  A[4]  A[3]  A[2]  A[1]  A[0]      </a:t>
            </a:r>
            <a:r>
              <a:rPr lang="zh-CN" altLang="en-US" sz="2400" b="1" dirty="0">
                <a:solidFill>
                  <a:srgbClr val="0000A8"/>
                </a:solidFill>
                <a:latin typeface="Calisto MT" pitchFamily="18" charset="0"/>
              </a:rPr>
              <a:t>总代价</a:t>
            </a:r>
            <a:endParaRPr lang="en-US" altLang="zh-CN" sz="2400" b="1" dirty="0">
              <a:solidFill>
                <a:srgbClr val="0000A8"/>
              </a:solidFill>
              <a:latin typeface="Calisto MT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0       0        0        0       0       0        0        0        0               0</a:t>
            </a:r>
          </a:p>
          <a:p>
            <a:pPr marL="457200" indent="-457200">
              <a:buFontTx/>
              <a:buAutoNum type="arabicPlain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0        0        0       0       0        0        0        1               1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0        0        0       0       0        0        1        0               3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3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0        0        0       0       0        0        1        1               4     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4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0        0        0       0       0        1        0        0               7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5       0        0        0       0       0        1        0        1               8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6       0        0        0       0       0        1        1        0             10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7       0        0        0       0       0        1        1        1             11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5548" y="3122998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88124" y="3483038"/>
            <a:ext cx="1235514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5548" y="3843078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040" y="4203118"/>
            <a:ext cx="1990389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18373" y="4563158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88124" y="4923166"/>
            <a:ext cx="1241480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18373" y="5287559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75956" y="5643246"/>
            <a:ext cx="2753648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38469" y="1187529"/>
            <a:ext cx="2929007" cy="646331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最坏情况代价为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k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，</a:t>
            </a:r>
            <a:endParaRPr lang="en-US" altLang="zh-CN" b="1" dirty="0">
              <a:solidFill>
                <a:srgbClr val="000099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次累加代价是否为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O(</a:t>
            </a:r>
            <a:r>
              <a:rPr lang="en-US" altLang="zh-CN" b="1" dirty="0" err="1">
                <a:solidFill>
                  <a:srgbClr val="000099"/>
                </a:solidFill>
                <a:ea typeface="黑体" pitchFamily="49" charset="-122"/>
              </a:rPr>
              <a:t>kn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)?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7272300" y="1187529"/>
            <a:ext cx="564511" cy="755294"/>
            <a:chOff x="6244090" y="4289461"/>
            <a:chExt cx="564511" cy="755294"/>
          </a:xfrm>
        </p:grpSpPr>
        <p:cxnSp>
          <p:nvCxnSpPr>
            <p:cNvPr id="23" name="直接连接符 22"/>
            <p:cNvCxnSpPr/>
            <p:nvPr/>
          </p:nvCxnSpPr>
          <p:spPr bwMode="auto">
            <a:xfrm flipH="1">
              <a:off x="6268541" y="4289461"/>
              <a:ext cx="540060" cy="755294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 bwMode="auto">
            <a:xfrm>
              <a:off x="6244090" y="4293095"/>
              <a:ext cx="560158" cy="719289"/>
            </a:xfrm>
            <a:prstGeom prst="line">
              <a:avLst/>
            </a:prstGeom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591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聚合分析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二进制计数器</a:t>
            </a:r>
            <a:r>
              <a:rPr lang="en-US" altLang="zh-CN" dirty="0">
                <a:latin typeface="Arial" charset="0"/>
                <a:ea typeface="黑体" pitchFamily="2" charset="-122"/>
              </a:rPr>
              <a:t>(k</a:t>
            </a:r>
            <a:r>
              <a:rPr lang="zh-CN" altLang="en-US" dirty="0">
                <a:latin typeface="Arial" charset="0"/>
                <a:ea typeface="黑体" pitchFamily="2" charset="-122"/>
              </a:rPr>
              <a:t>位</a:t>
            </a:r>
            <a:r>
              <a:rPr lang="en-US" altLang="zh-CN" dirty="0">
                <a:latin typeface="Arial" charset="0"/>
                <a:ea typeface="黑体" pitchFamily="2" charset="-122"/>
              </a:rPr>
              <a:t>)</a:t>
            </a: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初始值为</a:t>
            </a:r>
            <a:r>
              <a:rPr lang="en-US" altLang="zh-CN" dirty="0">
                <a:latin typeface="Arial" charset="0"/>
                <a:ea typeface="黑体" pitchFamily="2" charset="-122"/>
              </a:rPr>
              <a:t>0</a:t>
            </a:r>
            <a:r>
              <a:rPr lang="zh-CN" altLang="en-US" dirty="0">
                <a:latin typeface="Arial" charset="0"/>
                <a:ea typeface="黑体" pitchFamily="2" charset="-122"/>
              </a:rPr>
              <a:t>，每次加</a:t>
            </a:r>
            <a:r>
              <a:rPr lang="en-US" altLang="zh-CN" dirty="0">
                <a:latin typeface="Arial" charset="0"/>
                <a:ea typeface="黑体" pitchFamily="2" charset="-122"/>
              </a:rPr>
              <a:t>1</a:t>
            </a:r>
            <a:r>
              <a:rPr lang="zh-CN" altLang="en-US" dirty="0">
                <a:latin typeface="Arial" charset="0"/>
                <a:ea typeface="黑体" pitchFamily="2" charset="-122"/>
              </a:rPr>
              <a:t>，累加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次，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6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14729" y="2546902"/>
            <a:ext cx="8262632" cy="356439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n   A[7]  A[6]  A[5]  A[4]  A[3]  A[2]  A[1]  A[0]      </a:t>
            </a:r>
            <a:r>
              <a:rPr lang="zh-CN" altLang="en-US" sz="2400" b="1" dirty="0">
                <a:solidFill>
                  <a:srgbClr val="0000A8"/>
                </a:solidFill>
                <a:latin typeface="Calisto MT" pitchFamily="18" charset="0"/>
              </a:rPr>
              <a:t>总代价</a:t>
            </a:r>
            <a:endParaRPr lang="en-US" altLang="zh-CN" sz="2400" b="1" dirty="0">
              <a:solidFill>
                <a:srgbClr val="0000A8"/>
              </a:solidFill>
              <a:latin typeface="Calisto MT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0       0        0        0       0       0        0        0        0               0</a:t>
            </a:r>
          </a:p>
          <a:p>
            <a:pPr marL="457200" indent="-457200">
              <a:buFontTx/>
              <a:buAutoNum type="arabicPlain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0        0        0       0       0        0        0        1               1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0        0        0       0       0        0        1        0               3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3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0        0        0       0       0        0        1        1               4     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4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0        0        0       0       0        1        0        0               7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5       0        0        0       0       0        1        0        1               8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6       0        0        0       0       0        1        1        0             10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7       0        0        0       0       0        1        1        1             11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5548" y="3122998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88124" y="3483038"/>
            <a:ext cx="1235514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5548" y="3843078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040" y="4203118"/>
            <a:ext cx="1990389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18373" y="4563158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88124" y="4923166"/>
            <a:ext cx="1241480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18373" y="5287559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75956" y="5643246"/>
            <a:ext cx="2753648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61150" y="525519"/>
            <a:ext cx="2081019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第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0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位翻转，有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次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61150" y="791416"/>
            <a:ext cx="235833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第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1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位翻转，有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n/2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次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61150" y="1043444"/>
            <a:ext cx="2443298" cy="3693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第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2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位翻转，有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n/2</a:t>
            </a:r>
            <a:r>
              <a:rPr lang="en-US" altLang="zh-CN" b="1" baseline="30000" dirty="0">
                <a:solidFill>
                  <a:srgbClr val="000099"/>
                </a:solidFill>
                <a:ea typeface="黑体" pitchFamily="49" charset="-122"/>
              </a:rPr>
              <a:t>2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152366" y="1412776"/>
                <a:ext cx="2452082" cy="9525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 eaLnBrk="1" hangingPunct="1">
                  <a:buFont typeface="Wingdings" pitchFamily="2" charset="2"/>
                  <a:buNone/>
                </a:pPr>
                <a:r>
                  <a:rPr lang="zh-CN" altLang="en-US" sz="2400" b="1" dirty="0">
                    <a:solidFill>
                      <a:srgbClr val="FF0000"/>
                    </a:solidFill>
                    <a:ea typeface="黑体" pitchFamily="49" charset="-122"/>
                  </a:rPr>
                  <a:t>总共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zh-CN" alt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黑体" pitchFamily="49" charset="-12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黑体" pitchFamily="49" charset="-122"/>
                          </a:rPr>
                          <m:t>𝒊</m:t>
                        </m:r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黑体" pitchFamily="49" charset="-122"/>
                          </a:rPr>
                          <m:t>=</m:t>
                        </m:r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黑体" pitchFamily="49" charset="-122"/>
                          </a:rPr>
                          <m:t>𝟎</m:t>
                        </m:r>
                      </m:sub>
                      <m:sup>
                        <m:r>
                          <a:rPr lang="en-US" altLang="zh-CN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黑体" pitchFamily="49" charset="-122"/>
                          </a:rPr>
                          <m:t>𝒌</m:t>
                        </m:r>
                      </m:sup>
                      <m:e>
                        <m:f>
                          <m:fPr>
                            <m:ctrlP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黑体" pitchFamily="49" charset="-122"/>
                              </a:rPr>
                            </m:ctrlPr>
                          </m:fPr>
                          <m:num>
                            <m:r>
                              <a:rPr lang="en-US" altLang="zh-CN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黑体" pitchFamily="49" charset="-122"/>
                              </a:rPr>
                              <m:t>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黑体" pitchFamily="49" charset="-122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黑体" pitchFamily="49" charset="-122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en-US" altLang="zh-CN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黑体" pitchFamily="49" charset="-122"/>
                                  </a:rPr>
                                  <m:t>𝒊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altLang="zh-CN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en-US" altLang="zh-CN" sz="2400" b="1" dirty="0">
                  <a:solidFill>
                    <a:srgbClr val="FF0000"/>
                  </a:solidFill>
                  <a:ea typeface="黑体" pitchFamily="49" charset="-122"/>
                </a:endParaRPr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zh-CN" altLang="en-US" sz="2400" b="1" dirty="0">
                    <a:solidFill>
                      <a:srgbClr val="FF0000"/>
                    </a:solidFill>
                    <a:ea typeface="黑体" pitchFamily="49" charset="-122"/>
                  </a:rPr>
                  <a:t>因此为</a:t>
                </a:r>
                <a:r>
                  <a:rPr lang="en-US" altLang="zh-CN" sz="2400" b="1" dirty="0">
                    <a:solidFill>
                      <a:srgbClr val="FF0000"/>
                    </a:solidFill>
                    <a:ea typeface="黑体" pitchFamily="49" charset="-122"/>
                  </a:rPr>
                  <a:t>O(n)</a:t>
                </a:r>
                <a:endParaRPr lang="zh-CN" altLang="en-US" sz="2400" b="1" dirty="0">
                  <a:solidFill>
                    <a:srgbClr val="FF0000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366" y="1412776"/>
                <a:ext cx="2452082" cy="952505"/>
              </a:xfrm>
              <a:prstGeom prst="rect">
                <a:avLst/>
              </a:prstGeom>
              <a:blipFill rotWithShape="1">
                <a:blip r:embed="rId2"/>
                <a:stretch>
                  <a:fillRect l="-3731" t="-3205" b="-1474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52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0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核算方法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栈的三种操作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Arial" charset="0"/>
              <a:ea typeface="黑体" pitchFamily="2" charset="-122"/>
            </a:endParaRPr>
          </a:p>
          <a:p>
            <a:r>
              <a:rPr lang="zh-CN" altLang="en-US" dirty="0">
                <a:latin typeface="Arial" charset="0"/>
                <a:ea typeface="黑体" pitchFamily="2" charset="-122"/>
              </a:rPr>
              <a:t>对一个空栈，执行由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个</a:t>
            </a:r>
            <a:r>
              <a:rPr lang="en-US" altLang="zh-CN" dirty="0">
                <a:latin typeface="Arial" charset="0"/>
                <a:ea typeface="黑体" pitchFamily="2" charset="-122"/>
              </a:rPr>
              <a:t>PUSH, POP, MULTIPOP</a:t>
            </a:r>
            <a:r>
              <a:rPr lang="zh-CN" altLang="en-US" dirty="0">
                <a:latin typeface="Arial" charset="0"/>
                <a:ea typeface="黑体" pitchFamily="2" charset="-122"/>
              </a:rPr>
              <a:t>组成的操作，代价是多少？</a:t>
            </a:r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7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733847"/>
              </p:ext>
            </p:extLst>
          </p:nvPr>
        </p:nvGraphicFramePr>
        <p:xfrm>
          <a:off x="3563888" y="1556792"/>
          <a:ext cx="414046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操作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代价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PUSH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1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POP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1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MULTIPOP(</a:t>
                      </a:r>
                      <a:r>
                        <a:rPr lang="en-US" altLang="zh-CN" b="1" dirty="0" err="1"/>
                        <a:t>s,k</a:t>
                      </a:r>
                      <a:r>
                        <a:rPr lang="en-US" altLang="zh-CN" b="1" dirty="0"/>
                        <a:t>)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min(s, k)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5576" y="4329100"/>
            <a:ext cx="2762295" cy="1754326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一个元素只有入栈后，</a:t>
            </a:r>
            <a:endParaRPr lang="en-US" altLang="zh-CN" b="1" dirty="0">
              <a:solidFill>
                <a:srgbClr val="000099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才能出栈，将代价全部</a:t>
            </a:r>
            <a:endParaRPr lang="en-US" altLang="zh-CN" b="1" dirty="0">
              <a:solidFill>
                <a:srgbClr val="000099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放到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PUSH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操作上</a:t>
            </a:r>
            <a:r>
              <a:rPr lang="en-US" altLang="zh-CN" b="1" dirty="0">
                <a:solidFill>
                  <a:srgbClr val="FF0000"/>
                </a:solidFill>
                <a:ea typeface="黑体" pitchFamily="49" charset="-122"/>
              </a:rPr>
              <a:t>(</a:t>
            </a:r>
            <a:r>
              <a:rPr lang="zh-CN" altLang="en-US" b="1" dirty="0">
                <a:solidFill>
                  <a:srgbClr val="FF0000"/>
                </a:solidFill>
                <a:ea typeface="黑体" pitchFamily="49" charset="-122"/>
              </a:rPr>
              <a:t>预支付</a:t>
            </a:r>
            <a:endParaRPr lang="en-US" altLang="zh-CN" b="1" dirty="0">
              <a:solidFill>
                <a:srgbClr val="FF0000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FF0000"/>
                </a:solidFill>
                <a:ea typeface="黑体" pitchFamily="49" charset="-122"/>
              </a:rPr>
              <a:t>将来出栈的代价</a:t>
            </a:r>
            <a:r>
              <a:rPr lang="en-US" altLang="zh-CN" b="1" dirty="0">
                <a:solidFill>
                  <a:srgbClr val="FF0000"/>
                </a:solidFill>
                <a:ea typeface="黑体" pitchFamily="49" charset="-122"/>
              </a:rPr>
              <a:t>)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，</a:t>
            </a:r>
            <a:endParaRPr lang="en-US" altLang="zh-CN" b="1" dirty="0">
              <a:solidFill>
                <a:srgbClr val="000099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出栈操作代价为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0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，</a:t>
            </a:r>
            <a:endParaRPr lang="en-US" altLang="zh-CN" b="1" dirty="0">
              <a:solidFill>
                <a:srgbClr val="000099"/>
              </a:solidFill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因此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个操作代价为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O(n)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84811"/>
              </p:ext>
            </p:extLst>
          </p:nvPr>
        </p:nvGraphicFramePr>
        <p:xfrm>
          <a:off x="3635896" y="4146510"/>
          <a:ext cx="414046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操作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/>
                        <a:t>代价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PUSH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POP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0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MULTIPOP(</a:t>
                      </a:r>
                      <a:r>
                        <a:rPr lang="en-US" altLang="zh-CN" b="1" dirty="0" err="1"/>
                        <a:t>s,k</a:t>
                      </a:r>
                      <a:r>
                        <a:rPr lang="en-US" altLang="zh-CN" b="1" dirty="0"/>
                        <a:t>)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0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47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核算方法</a:t>
            </a: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Arial" charset="0"/>
                <a:ea typeface="黑体" pitchFamily="2" charset="-122"/>
              </a:rPr>
              <a:t>二进制计数器</a:t>
            </a:r>
            <a:r>
              <a:rPr lang="en-US" altLang="zh-CN" dirty="0">
                <a:latin typeface="Arial" charset="0"/>
                <a:ea typeface="黑体" pitchFamily="2" charset="-122"/>
              </a:rPr>
              <a:t>(k</a:t>
            </a:r>
            <a:r>
              <a:rPr lang="zh-CN" altLang="en-US" dirty="0">
                <a:latin typeface="Arial" charset="0"/>
                <a:ea typeface="黑体" pitchFamily="2" charset="-122"/>
              </a:rPr>
              <a:t>位</a:t>
            </a:r>
            <a:r>
              <a:rPr lang="en-US" altLang="zh-CN" dirty="0">
                <a:latin typeface="Arial" charset="0"/>
                <a:ea typeface="黑体" pitchFamily="2" charset="-122"/>
              </a:rPr>
              <a:t>)</a:t>
            </a:r>
          </a:p>
          <a:p>
            <a:pPr lvl="1"/>
            <a:r>
              <a:rPr lang="zh-CN" altLang="en-US" dirty="0">
                <a:latin typeface="Arial" charset="0"/>
                <a:ea typeface="黑体" pitchFamily="2" charset="-122"/>
              </a:rPr>
              <a:t>初始值为</a:t>
            </a:r>
            <a:r>
              <a:rPr lang="en-US" altLang="zh-CN" dirty="0">
                <a:latin typeface="Arial" charset="0"/>
                <a:ea typeface="黑体" pitchFamily="2" charset="-122"/>
              </a:rPr>
              <a:t>0</a:t>
            </a:r>
            <a:r>
              <a:rPr lang="zh-CN" altLang="en-US" dirty="0">
                <a:latin typeface="Arial" charset="0"/>
                <a:ea typeface="黑体" pitchFamily="2" charset="-122"/>
              </a:rPr>
              <a:t>，每次加</a:t>
            </a:r>
            <a:r>
              <a:rPr lang="en-US" altLang="zh-CN" dirty="0">
                <a:latin typeface="Arial" charset="0"/>
                <a:ea typeface="黑体" pitchFamily="2" charset="-122"/>
              </a:rPr>
              <a:t>1</a:t>
            </a:r>
            <a:r>
              <a:rPr lang="zh-CN" altLang="en-US" dirty="0">
                <a:latin typeface="Arial" charset="0"/>
                <a:ea typeface="黑体" pitchFamily="2" charset="-122"/>
              </a:rPr>
              <a:t>，累加</a:t>
            </a:r>
            <a:r>
              <a:rPr lang="en-US" altLang="zh-CN" dirty="0">
                <a:latin typeface="Arial" charset="0"/>
                <a:ea typeface="黑体" pitchFamily="2" charset="-122"/>
              </a:rPr>
              <a:t>n</a:t>
            </a:r>
            <a:r>
              <a:rPr lang="zh-CN" altLang="en-US" dirty="0">
                <a:latin typeface="Arial" charset="0"/>
                <a:ea typeface="黑体" pitchFamily="2" charset="-122"/>
              </a:rPr>
              <a:t>次，</a:t>
            </a:r>
            <a:endParaRPr lang="en-US" altLang="zh-CN" dirty="0">
              <a:latin typeface="Arial" charset="0"/>
              <a:ea typeface="黑体" pitchFamily="2" charset="-122"/>
            </a:endParaRPr>
          </a:p>
          <a:p>
            <a:endParaRPr lang="en-US" altLang="zh-CN" dirty="0">
              <a:latin typeface="Arial" charset="0"/>
              <a:ea typeface="黑体" pitchFamily="2" charset="-122"/>
            </a:endParaRPr>
          </a:p>
        </p:txBody>
      </p:sp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8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14729" y="2546902"/>
            <a:ext cx="8262632" cy="3564396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n   A[7]  A[6]  A[5]  A[4]  A[3]  A[2]  A[1]  A[0]      </a:t>
            </a:r>
            <a:r>
              <a:rPr lang="zh-CN" altLang="en-US" sz="2400" b="1" dirty="0">
                <a:solidFill>
                  <a:srgbClr val="0000A8"/>
                </a:solidFill>
                <a:latin typeface="Calisto MT" pitchFamily="18" charset="0"/>
              </a:rPr>
              <a:t>总代价</a:t>
            </a:r>
            <a:endParaRPr lang="en-US" altLang="zh-CN" sz="2400" b="1" dirty="0">
              <a:solidFill>
                <a:srgbClr val="0000A8"/>
              </a:solidFill>
              <a:latin typeface="Calisto MT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0       0        0        0       0       0        0        0        0               0</a:t>
            </a:r>
          </a:p>
          <a:p>
            <a:pPr marL="457200" indent="-457200">
              <a:buFontTx/>
              <a:buAutoNum type="arabicPlain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0        0        0       0       0        0        0        1               1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2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0        0        0       0       0        0        1        0               3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3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0        0        0       0       0        0        1        1               4     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lain" startAt="4"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   0        0        0       0       0        1        0        0               7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5       0        0        0       0       0        1        0        1               8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6       0        0        0       0       0        1        1        0             10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0000A8"/>
                </a:solidFill>
                <a:latin typeface="Calisto MT" pitchFamily="18" charset="0"/>
              </a:rPr>
              <a:t>7       0        0        0       0       0        1        1        1             11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5548" y="3122998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88124" y="3483038"/>
            <a:ext cx="1235514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5548" y="3843078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040" y="4203118"/>
            <a:ext cx="1990389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18373" y="4563158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88124" y="4923166"/>
            <a:ext cx="1241480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18373" y="5287559"/>
            <a:ext cx="504056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75956" y="5643246"/>
            <a:ext cx="2753648" cy="288000"/>
          </a:xfrm>
          <a:prstGeom prst="rect">
            <a:avLst/>
          </a:prstGeom>
          <a:solidFill>
            <a:srgbClr val="006600">
              <a:alpha val="42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57877" y="944724"/>
            <a:ext cx="3462807" cy="92333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置位代价为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2(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预付将来复位代价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复位代价为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n</a:t>
            </a:r>
            <a:r>
              <a:rPr lang="zh-CN" altLang="en-US" b="1" dirty="0">
                <a:solidFill>
                  <a:srgbClr val="000099"/>
                </a:solidFill>
                <a:ea typeface="黑体" pitchFamily="49" charset="-122"/>
              </a:rPr>
              <a:t>次累加代价</a:t>
            </a:r>
            <a:r>
              <a:rPr lang="en-US" altLang="zh-CN" b="1" dirty="0">
                <a:solidFill>
                  <a:srgbClr val="000099"/>
                </a:solidFill>
                <a:ea typeface="黑体" pitchFamily="49" charset="-122"/>
              </a:rPr>
              <a:t>O(2n)?</a:t>
            </a:r>
            <a:endParaRPr lang="zh-CN" altLang="en-US" b="1" dirty="0">
              <a:solidFill>
                <a:srgbClr val="000099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854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势能方法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数据结构初始状态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>
                            <a:latin typeface="Cambria Math"/>
                            <a:ea typeface="黑体" pitchFamily="2" charset="-122"/>
                          </a:rPr>
                          <m:t>𝑫</m:t>
                        </m:r>
                      </m:e>
                      <m:sub>
                        <m:r>
                          <a:rPr lang="en-US" altLang="zh-CN">
                            <a:latin typeface="Cambria Math"/>
                            <a:ea typeface="黑体" pitchFamily="2" charset="-122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，其势</a:t>
                </a:r>
                <a14:m>
                  <m:oMath xmlns:m="http://schemas.openxmlformats.org/officeDocument/2006/math">
                    <m:r>
                      <a:rPr lang="zh-CN" altLang="en-US">
                        <a:latin typeface="Cambria Math"/>
                        <a:ea typeface="黑体" pitchFamily="2" charset="-122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黑体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>
                                <a:latin typeface="Cambria Math"/>
                                <a:ea typeface="黑体" pitchFamily="2" charset="-122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>
                                <a:latin typeface="Cambria Math"/>
                                <a:ea typeface="黑体" pitchFamily="2" charset="-122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执行第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/>
                        <a:ea typeface="黑体" pitchFamily="2" charset="-122"/>
                      </a:rPr>
                      <m:t>𝒊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 个操作的状态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r>
                          <a:rPr lang="en-US" altLang="zh-CN">
                            <a:latin typeface="Cambria Math"/>
                            <a:ea typeface="黑体" pitchFamily="2" charset="-122"/>
                          </a:rPr>
                          <m:t>𝑫</m:t>
                        </m:r>
                      </m:e>
                      <m:sub>
                        <m:r>
                          <a:rPr lang="en-US" altLang="zh-CN">
                            <a:latin typeface="Cambria Math"/>
                            <a:ea typeface="黑体" pitchFamily="2" charset="-122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，其势</a:t>
                </a:r>
                <a14:m>
                  <m:oMath xmlns:m="http://schemas.openxmlformats.org/officeDocument/2006/math">
                    <m:r>
                      <a:rPr lang="zh-CN" altLang="en-US">
                        <a:latin typeface="Cambria Math"/>
                        <a:ea typeface="黑体" pitchFamily="2" charset="-122"/>
                      </a:rPr>
                      <m:t>𝚽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黑体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>
                                <a:latin typeface="Cambria Math"/>
                                <a:ea typeface="黑体" pitchFamily="2" charset="-122"/>
                              </a:rPr>
                              <m:t>𝑫</m:t>
                            </m:r>
                          </m:e>
                          <m:sub>
                            <m:r>
                              <a:rPr lang="en-US" altLang="zh-CN">
                                <a:latin typeface="Cambria Math"/>
                                <a:ea typeface="黑体" pitchFamily="2" charset="-122"/>
                              </a:rPr>
                              <m:t>𝒊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第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/>
                        <a:ea typeface="黑体" pitchFamily="2" charset="-122"/>
                      </a:rPr>
                      <m:t>𝒊</m:t>
                    </m:r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 个操作的摊还代价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黑体" pitchFamily="2" charset="-122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zh-CN" altLang="en-US" i="1">
                                <a:latin typeface="Cambria Math" panose="02040503050406030204" pitchFamily="18" charset="0"/>
                                <a:ea typeface="黑体" pitchFamily="2" charset="-122"/>
                              </a:rPr>
                            </m:ctrlPr>
                          </m:accPr>
                          <m:e>
                            <m:r>
                              <a:rPr lang="en-US" altLang="zh-CN">
                                <a:latin typeface="Cambria Math"/>
                                <a:ea typeface="黑体" pitchFamily="2" charset="-122"/>
                              </a:rPr>
                              <m:t>𝒄</m:t>
                            </m:r>
                          </m:e>
                        </m:acc>
                      </m:e>
                      <m:sub>
                        <m:r>
                          <a:rPr lang="en-US" altLang="zh-CN">
                            <a:latin typeface="Cambria Math"/>
                            <a:ea typeface="黑体" pitchFamily="2" charset="-122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zh-CN" altLang="en-US" dirty="0">
                    <a:latin typeface="Arial" charset="0"/>
                    <a:ea typeface="黑体" pitchFamily="2" charset="-122"/>
                  </a:rPr>
                  <a:t>，真实代价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altLang="zh-CN" sz="3200" i="1">
                            <a:solidFill>
                              <a:srgbClr val="000099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r>
                  <a:rPr lang="zh-CN" altLang="en-US" dirty="0">
                    <a:latin typeface="Arial" charset="0"/>
                    <a:ea typeface="黑体" pitchFamily="2" charset="-122"/>
                  </a:rPr>
                  <a:t>总摊还代价</a:t>
                </a:r>
                <a:endParaRPr lang="en-US" altLang="zh-CN" dirty="0">
                  <a:latin typeface="Arial" charset="0"/>
                  <a:ea typeface="黑体" pitchFamily="2" charset="-122"/>
                </a:endParaRPr>
              </a:p>
              <a:p>
                <a:endParaRPr lang="en-US" altLang="zh-CN" dirty="0">
                  <a:latin typeface="Arial" charset="0"/>
                  <a:ea typeface="黑体" pitchFamily="2" charset="-122"/>
                </a:endParaRPr>
              </a:p>
            </p:txBody>
          </p:sp>
        </mc:Choice>
        <mc:Fallback xmlns="">
          <p:sp>
            <p:nvSpPr>
              <p:cNvPr id="819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2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灯片编号占位符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166F650B-5347-4F36-8304-1500CA3F90AB}" type="slidenum">
              <a:rPr lang="en-US" altLang="zh-CN" smtClean="0">
                <a:solidFill>
                  <a:srgbClr val="006600"/>
                </a:solidFill>
                <a:latin typeface="Courier New" pitchFamily="49" charset="0"/>
                <a:ea typeface="华文新魏" pitchFamily="2" charset="-122"/>
              </a:rPr>
              <a:pPr eaLnBrk="1" hangingPunct="1"/>
              <a:t>9</a:t>
            </a:fld>
            <a:endParaRPr lang="en-US" altLang="zh-CN">
              <a:solidFill>
                <a:srgbClr val="006600"/>
              </a:solidFill>
              <a:latin typeface="Courier New" pitchFamily="49" charset="0"/>
              <a:ea typeface="华文新魏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96852" y="3187452"/>
                <a:ext cx="4284476" cy="46166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zh-CN" altLang="en-US" sz="24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accPr>
                            <m:e>
                              <m: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</m:e>
                          </m:acc>
                        </m:e>
                        <m:sub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𝒊</m:t>
                          </m:r>
                        </m:sub>
                      </m:sSub>
                      <m:r>
                        <a:rPr lang="en-US" altLang="zh-CN" sz="2400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=</m:t>
                      </m:r>
                      <m:sSub>
                        <m:sSubPr>
                          <m:ctrlP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𝒄</m:t>
                          </m:r>
                        </m:e>
                        <m:sub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𝒊</m:t>
                          </m:r>
                        </m:sub>
                      </m:sSub>
                      <m:r>
                        <a:rPr lang="en-US" altLang="zh-CN" sz="2400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+</m:t>
                      </m:r>
                      <m:r>
                        <a:rPr lang="zh-CN" altLang="en-US" sz="2400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𝚽</m:t>
                      </m:r>
                      <m:d>
                        <m:dPr>
                          <m:ctrlP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400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altLang="zh-CN" sz="2400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r>
                        <a:rPr lang="en-US" altLang="zh-CN" sz="2400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−</m:t>
                      </m:r>
                      <m:r>
                        <a:rPr lang="zh-CN" altLang="en-US" sz="2400" b="1" i="1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𝚽</m:t>
                      </m:r>
                      <m:r>
                        <a:rPr lang="en-US" altLang="zh-CN" sz="2400" b="1" i="1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(</m:t>
                      </m:r>
                      <m:sSub>
                        <m:sSubPr>
                          <m:ctrlP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sSubPr>
                        <m:e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𝑫</m:t>
                          </m:r>
                        </m:e>
                        <m:sub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𝒊</m:t>
                          </m:r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−</m:t>
                          </m:r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𝟏</m:t>
                          </m:r>
                        </m:sub>
                      </m:sSub>
                      <m:r>
                        <a:rPr lang="en-US" altLang="zh-CN" sz="2400" b="1" i="1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)</m:t>
                      </m:r>
                    </m:oMath>
                  </m:oMathPara>
                </a14:m>
                <a:endParaRPr lang="zh-CN" altLang="en-US" sz="2400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852" y="3187452"/>
                <a:ext cx="428447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2632" b="-19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19672" y="4257092"/>
                <a:ext cx="5691472" cy="21054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𝒊</m:t>
                          </m:r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=</m:t>
                          </m:r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𝟏</m:t>
                          </m:r>
                        </m:sub>
                        <m:sup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zh-CN" altLang="en-US" sz="2400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sz="2400" b="1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𝒄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  <m:r>
                        <a:rPr lang="en-US" altLang="zh-CN" sz="2400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𝒊</m:t>
                          </m:r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=</m:t>
                          </m:r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𝟏</m:t>
                          </m:r>
                        </m:sub>
                        <m:sup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𝒏</m:t>
                          </m:r>
                        </m:sup>
                        <m:e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+</m:t>
                          </m:r>
                          <m:r>
                            <a:rPr lang="zh-CN" altLang="en-US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𝚽</m:t>
                          </m:r>
                          <m:d>
                            <m:dPr>
                              <m:ctrlP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400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1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𝑫</m:t>
                                  </m:r>
                                </m:e>
                                <m:sub>
                                  <m:r>
                                    <a:rPr lang="en-US" altLang="zh-CN" sz="2400" b="1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−</m:t>
                          </m:r>
                          <m:r>
                            <a:rPr lang="zh-CN" altLang="en-US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𝚽</m:t>
                          </m:r>
                          <m:d>
                            <m:dPr>
                              <m:ctrlP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400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黑体" pitchFamily="49" charset="-122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400" b="1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𝑫</m:t>
                                  </m:r>
                                </m:e>
                                <m:sub>
                                  <m:r>
                                    <a:rPr lang="en-US" altLang="zh-CN" sz="2400" b="1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𝒊</m:t>
                                  </m:r>
                                  <m:r>
                                    <a:rPr lang="en-US" altLang="zh-CN" sz="2400" b="1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−</m:t>
                                  </m:r>
                                  <m:r>
                                    <a:rPr lang="en-US" altLang="zh-CN" sz="2400" b="1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黑体" pitchFamily="49" charset="-122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  <m:r>
                            <a:rPr lang="en-US" altLang="zh-CN" sz="2400" b="1" i="1" smtClean="0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)</m:t>
                          </m:r>
                        </m:e>
                      </m:nary>
                      <m:r>
                        <a:rPr lang="en-US" altLang="zh-CN" sz="2400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𝒊</m:t>
                          </m:r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=</m:t>
                          </m:r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𝟏</m:t>
                          </m:r>
                        </m:sub>
                        <m:sup>
                          <m: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/>
                              <a:ea typeface="黑体" pitchFamily="49" charset="-122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  <m:r>
                        <a:rPr lang="en-US" altLang="zh-CN" sz="2400" b="1" i="1" smtClean="0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+</m:t>
                      </m:r>
                      <m:r>
                        <a:rPr lang="zh-CN" altLang="en-US" sz="2400" b="1" i="1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𝚽</m:t>
                      </m:r>
                      <m:d>
                        <m:dPr>
                          <m:ctrlP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altLang="zh-CN" sz="2400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  <m:r>
                        <a:rPr lang="en-US" altLang="zh-CN" sz="2400" b="1" i="1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−</m:t>
                      </m:r>
                      <m:r>
                        <a:rPr lang="zh-CN" altLang="en-US" sz="2400" b="1" i="1">
                          <a:solidFill>
                            <a:srgbClr val="000099"/>
                          </a:solidFill>
                          <a:latin typeface="Cambria Math"/>
                          <a:ea typeface="黑体" pitchFamily="49" charset="-122"/>
                        </a:rPr>
                        <m:t>𝚽</m:t>
                      </m:r>
                      <m:d>
                        <m:dPr>
                          <m:ctrlPr>
                            <a:rPr lang="en-US" altLang="zh-CN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黑体" pitchFamily="49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400" b="1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altLang="zh-CN" sz="2400" b="1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黑体" pitchFamily="49" charset="-122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sz="2400" b="1" dirty="0">
                  <a:solidFill>
                    <a:srgbClr val="000099"/>
                  </a:solidFill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257092"/>
                <a:ext cx="5691472" cy="21054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3903461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自定义 1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自定义 1">
      <a:majorFont>
        <a:latin typeface="Arial"/>
        <a:ea typeface="隶书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000000"/>
          </a:solidFill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lIns="18000" tIns="10800" rIns="18000" bIns="10800" rtlCol="0" anchor="ctr"/>
      <a:lstStyle>
        <a:defPPr algn="ctr" eaLnBrk="1" hangingPunct="1">
          <a:lnSpc>
            <a:spcPct val="96000"/>
          </a:lnSpc>
          <a:spcBef>
            <a:spcPct val="0"/>
          </a:spcBef>
          <a:buClrTx/>
          <a:buFontTx/>
          <a:buNone/>
          <a:defRPr b="1" dirty="0">
            <a:solidFill>
              <a:srgbClr val="000099"/>
            </a:solidFill>
            <a:ea typeface="黑体" pitchFamily="49" charset="-122"/>
          </a:defRPr>
        </a:defPPr>
      </a:lstStyle>
    </a:spDef>
    <a:lnDef>
      <a:spPr bwMode="auto">
        <a:ln w="19050">
          <a:solidFill>
            <a:srgbClr val="0066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25400">
          <a:noFill/>
        </a:ln>
      </a:spPr>
      <a:bodyPr wrap="none" rtlCol="0">
        <a:spAutoFit/>
      </a:bodyPr>
      <a:lstStyle>
        <a:defPPr eaLnBrk="1" hangingPunct="1">
          <a:buFont typeface="Wingdings" pitchFamily="2" charset="2"/>
          <a:buNone/>
          <a:defRPr b="1" dirty="0" smtClean="0">
            <a:solidFill>
              <a:srgbClr val="000099"/>
            </a:solidFill>
            <a:ea typeface="黑体" pitchFamily="49" charset="-122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99"/>
        </a:dk1>
        <a:lt1>
          <a:srgbClr val="FFFFFF"/>
        </a:lt1>
        <a:dk2>
          <a:srgbClr val="CC0000"/>
        </a:dk2>
        <a:lt2>
          <a:srgbClr val="808080"/>
        </a:lt2>
        <a:accent1>
          <a:srgbClr val="FFFF66"/>
        </a:accent1>
        <a:accent2>
          <a:srgbClr val="000099"/>
        </a:accent2>
        <a:accent3>
          <a:srgbClr val="FFFFFF"/>
        </a:accent3>
        <a:accent4>
          <a:srgbClr val="000082"/>
        </a:accent4>
        <a:accent5>
          <a:srgbClr val="FFFFB8"/>
        </a:accent5>
        <a:accent6>
          <a:srgbClr val="00008A"/>
        </a:accent6>
        <a:hlink>
          <a:srgbClr val="CC00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4">
        <a:dk1>
          <a:srgbClr val="000099"/>
        </a:dk1>
        <a:lt1>
          <a:srgbClr val="FFFFFF"/>
        </a:lt1>
        <a:dk2>
          <a:srgbClr val="CC0000"/>
        </a:dk2>
        <a:lt2>
          <a:srgbClr val="0033CC"/>
        </a:lt2>
        <a:accent1>
          <a:srgbClr val="FFFF66"/>
        </a:accent1>
        <a:accent2>
          <a:srgbClr val="000099"/>
        </a:accent2>
        <a:accent3>
          <a:srgbClr val="FFFFFF"/>
        </a:accent3>
        <a:accent4>
          <a:srgbClr val="000082"/>
        </a:accent4>
        <a:accent5>
          <a:srgbClr val="FFFFB8"/>
        </a:accent5>
        <a:accent6>
          <a:srgbClr val="00008A"/>
        </a:accent6>
        <a:hlink>
          <a:srgbClr val="CC00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10046</TotalTime>
  <Words>1233</Words>
  <Application>Microsoft Office PowerPoint</Application>
  <PresentationFormat>全屏显示(4:3)</PresentationFormat>
  <Paragraphs>166</Paragraphs>
  <Slides>12</Slides>
  <Notes>4</Notes>
  <HiddenSlides>1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仿宋_GB2312</vt:lpstr>
      <vt:lpstr>隶书</vt:lpstr>
      <vt:lpstr>Arial</vt:lpstr>
      <vt:lpstr>Calibri</vt:lpstr>
      <vt:lpstr>Calisto MT</vt:lpstr>
      <vt:lpstr>Cambria Math</vt:lpstr>
      <vt:lpstr>Courier New</vt:lpstr>
      <vt:lpstr>Times New Roman</vt:lpstr>
      <vt:lpstr>Wingdings</vt:lpstr>
      <vt:lpstr>Pixel</vt:lpstr>
      <vt:lpstr>自定义设计方案</vt:lpstr>
      <vt:lpstr>摊还分析</vt:lpstr>
      <vt:lpstr>本章内容</vt:lpstr>
      <vt:lpstr>摊还分析</vt:lpstr>
      <vt:lpstr>聚合分析</vt:lpstr>
      <vt:lpstr>聚合分析</vt:lpstr>
      <vt:lpstr>聚合分析</vt:lpstr>
      <vt:lpstr>核算方法</vt:lpstr>
      <vt:lpstr>核算方法</vt:lpstr>
      <vt:lpstr>势能方法</vt:lpstr>
      <vt:lpstr>势能方法</vt:lpstr>
      <vt:lpstr>势能方法</vt:lpstr>
      <vt:lpstr>势能方法</vt:lpstr>
    </vt:vector>
  </TitlesOfParts>
  <Company>计算机系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</dc:title>
  <dc:creator>清华大学</dc:creator>
  <cp:lastModifiedBy>杨 雅君</cp:lastModifiedBy>
  <cp:revision>1281</cp:revision>
  <cp:lastPrinted>1601-01-01T00:00:00Z</cp:lastPrinted>
  <dcterms:created xsi:type="dcterms:W3CDTF">2009-06-26T00:04:30Z</dcterms:created>
  <dcterms:modified xsi:type="dcterms:W3CDTF">2021-10-29T00:17:03Z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