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  <p:sldMasterId id="2147483913" r:id="rId2"/>
  </p:sldMasterIdLst>
  <p:notesMasterIdLst>
    <p:notesMasterId r:id="rId43"/>
  </p:notesMasterIdLst>
  <p:handoutMasterIdLst>
    <p:handoutMasterId r:id="rId44"/>
  </p:handoutMasterIdLst>
  <p:sldIdLst>
    <p:sldId id="286" r:id="rId3"/>
    <p:sldId id="277" r:id="rId4"/>
    <p:sldId id="287" r:id="rId5"/>
    <p:sldId id="288" r:id="rId6"/>
    <p:sldId id="290" r:id="rId7"/>
    <p:sldId id="292" r:id="rId8"/>
    <p:sldId id="291" r:id="rId9"/>
    <p:sldId id="293" r:id="rId10"/>
    <p:sldId id="294" r:id="rId11"/>
    <p:sldId id="295" r:id="rId12"/>
    <p:sldId id="296" r:id="rId13"/>
    <p:sldId id="297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27" r:id="rId23"/>
    <p:sldId id="331" r:id="rId24"/>
    <p:sldId id="328" r:id="rId25"/>
    <p:sldId id="329" r:id="rId26"/>
    <p:sldId id="330" r:id="rId27"/>
    <p:sldId id="310" r:id="rId28"/>
    <p:sldId id="311" r:id="rId29"/>
    <p:sldId id="312" r:id="rId30"/>
    <p:sldId id="313" r:id="rId31"/>
    <p:sldId id="323" r:id="rId32"/>
    <p:sldId id="324" r:id="rId33"/>
    <p:sldId id="325" r:id="rId34"/>
    <p:sldId id="326" r:id="rId35"/>
    <p:sldId id="314" r:id="rId36"/>
    <p:sldId id="315" r:id="rId37"/>
    <p:sldId id="316" r:id="rId38"/>
    <p:sldId id="318" r:id="rId39"/>
    <p:sldId id="320" r:id="rId40"/>
    <p:sldId id="321" r:id="rId41"/>
    <p:sldId id="322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8"/>
    <a:srgbClr val="006600"/>
    <a:srgbClr val="660066"/>
    <a:srgbClr val="339933"/>
    <a:srgbClr val="003366"/>
    <a:srgbClr val="CCFF66"/>
    <a:srgbClr val="CCFF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2398" autoAdjust="0"/>
  </p:normalViewPr>
  <p:slideViewPr>
    <p:cSldViewPr>
      <p:cViewPr varScale="1">
        <p:scale>
          <a:sx n="79" d="100"/>
          <a:sy n="79" d="100"/>
        </p:scale>
        <p:origin x="179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420"/>
    </p:cViewPr>
  </p:sorterViewPr>
  <p:notesViewPr>
    <p:cSldViewPr>
      <p:cViewPr varScale="1">
        <p:scale>
          <a:sx n="86" d="100"/>
          <a:sy n="86" d="100"/>
        </p:scale>
        <p:origin x="-3894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983CCC5-86F3-4930-B4DA-8136FE63C6C9}" type="datetimeFigureOut">
              <a:rPr lang="zh-CN" altLang="en-US"/>
              <a:pPr>
                <a:defRPr/>
              </a:pPr>
              <a:t>2021/10/29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8D0EA48-5ED8-475C-824D-BCAD6F948D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803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8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D649336-58DB-4A2C-A514-83F2AD1F4EA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7207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</a:t>
            </a:r>
            <a:r>
              <a:rPr lang="zh-CN" altLang="en-US" dirty="0"/>
              <a:t>近似解代价，</a:t>
            </a:r>
            <a:r>
              <a:rPr lang="en-US" altLang="zh-CN" dirty="0"/>
              <a:t>OPT</a:t>
            </a:r>
            <a:r>
              <a:rPr lang="zh-CN" altLang="en-US" dirty="0"/>
              <a:t>最优解代价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7740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近似解代价，</a:t>
            </a:r>
            <a:r>
              <a:rPr lang="en-US" altLang="zh-CN" dirty="0"/>
              <a:t>OPT</a:t>
            </a:r>
            <a:r>
              <a:rPr lang="zh-CN" altLang="en-US" dirty="0"/>
              <a:t>最优解代价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7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近似解代价，</a:t>
            </a:r>
            <a:r>
              <a:rPr lang="en-US" altLang="zh-CN" dirty="0"/>
              <a:t>OPT</a:t>
            </a:r>
            <a:r>
              <a:rPr lang="zh-CN" altLang="en-US" dirty="0"/>
              <a:t>最优解代价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71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剩下</a:t>
            </a:r>
            <a:r>
              <a:rPr lang="en-US" altLang="zh-CN" dirty="0" err="1"/>
              <a:t>ki</a:t>
            </a:r>
            <a:r>
              <a:rPr lang="zh-CN" altLang="en-US" dirty="0"/>
              <a:t>个元素最多需要</a:t>
            </a:r>
            <a:r>
              <a:rPr lang="en-US" altLang="zh-CN" dirty="0"/>
              <a:t>OPT</a:t>
            </a:r>
            <a:r>
              <a:rPr lang="zh-CN" altLang="en-US" dirty="0"/>
              <a:t>个集合覆盖，假设也是需要</a:t>
            </a:r>
            <a:r>
              <a:rPr lang="en-US" altLang="zh-CN" dirty="0"/>
              <a:t>OPT</a:t>
            </a:r>
            <a:r>
              <a:rPr lang="zh-CN" altLang="en-US" dirty="0"/>
              <a:t>个集合覆盖，则</a:t>
            </a:r>
            <a:r>
              <a:rPr lang="en-US" altLang="zh-CN" dirty="0"/>
              <a:t>1/s&lt;=OPT/</a:t>
            </a:r>
            <a:r>
              <a:rPr lang="en-US" altLang="zh-CN" dirty="0" err="1"/>
              <a:t>ki</a:t>
            </a:r>
            <a:r>
              <a:rPr lang="zh-CN" altLang="en-US" dirty="0"/>
              <a:t>。</a:t>
            </a:r>
            <a:r>
              <a:rPr lang="en-US" altLang="zh-CN" dirty="0"/>
              <a:t>k1==n,k2==n-n1,k3==n-n1-n2….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1024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8188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7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000"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87675" y="6308725"/>
            <a:ext cx="2133600" cy="457200"/>
          </a:xfr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0AEB4698-B8DB-437D-A72F-79E963AC288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0938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6E1B8-0929-44C3-A2D6-F90DEC31D1D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919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7800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7800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97344-BF8B-411A-8C37-5524D9E96C7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4397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36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457200" y="1484313"/>
            <a:ext cx="8229600" cy="475297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E580A-F19A-465C-93C7-460F6608EF7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774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1E090-A4F8-4FCA-A060-2F6DD3C03F81}" type="datetimeFigureOut">
              <a:rPr lang="zh-CN" altLang="en-US"/>
              <a:pPr>
                <a:defRPr/>
              </a:pPr>
              <a:t>2021/10/29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D411C-4242-416B-8DE9-EB4039463D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029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686EC-D099-4372-BDD9-829E58E9472F}" type="datetimeFigureOut">
              <a:rPr lang="zh-CN" altLang="en-US"/>
              <a:pPr>
                <a:defRPr/>
              </a:pPr>
              <a:t>2021/10/29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4DA9-208B-43E8-967B-080BBF2467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802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7BAF2-1327-4969-A6F0-E2F0EB18D6A5}" type="datetimeFigureOut">
              <a:rPr lang="zh-CN" altLang="en-US"/>
              <a:pPr>
                <a:defRPr/>
              </a:pPr>
              <a:t>2021/10/29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392BB-9F00-4281-8DF2-7539A32DE8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27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BFF3D-9272-4EA0-B621-809FFF106DC9}" type="datetimeFigureOut">
              <a:rPr lang="zh-CN" altLang="en-US"/>
              <a:pPr>
                <a:defRPr/>
              </a:pPr>
              <a:t>2021/10/29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00FED-3FCF-416E-A710-E1D08CCAF4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97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1068-A6A7-40BA-AA51-9CE1E7FB103D}" type="datetimeFigureOut">
              <a:rPr lang="zh-CN" altLang="en-US"/>
              <a:pPr>
                <a:defRPr/>
              </a:pPr>
              <a:t>2021/10/29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56E54-46E6-4D0E-BAB5-7C81DCF5D7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924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200B1-7CE9-4E03-974C-3D2C9CF08633}" type="datetimeFigureOut">
              <a:rPr lang="zh-CN" altLang="en-US"/>
              <a:pPr>
                <a:defRPr/>
              </a:pPr>
              <a:t>2021/10/29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4B600-6BBE-4D9E-8827-5358823976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193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DD764-0E3E-4350-9825-04C34050A9A1}" type="datetimeFigureOut">
              <a:rPr lang="zh-CN" altLang="en-US"/>
              <a:pPr>
                <a:defRPr/>
              </a:pPr>
              <a:t>2021/10/29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5DF58-CD75-4FC7-9039-C4B424AD60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96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 baseline="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>
              <a:defRPr sz="2600" baseline="0">
                <a:solidFill>
                  <a:srgbClr val="0000A8"/>
                </a:solidFill>
                <a:latin typeface="Arial" pitchFamily="34" charset="0"/>
                <a:ea typeface="黑体" pitchFamily="49" charset="-122"/>
              </a:defRPr>
            </a:lvl2pPr>
            <a:lvl3pPr>
              <a:defRPr sz="2300" baseline="0">
                <a:solidFill>
                  <a:schemeClr val="bg2"/>
                </a:solidFill>
                <a:latin typeface="Arial" pitchFamily="34" charset="0"/>
                <a:ea typeface="黑体" pitchFamily="49" charset="-122"/>
              </a:defRPr>
            </a:lvl3pPr>
            <a:lvl4pPr>
              <a:defRPr baseline="0">
                <a:solidFill>
                  <a:srgbClr val="C00000"/>
                </a:solidFill>
                <a:latin typeface="Arial" pitchFamily="34" charset="0"/>
                <a:ea typeface="黑体" pitchFamily="49" charset="-122"/>
              </a:defRPr>
            </a:lvl4pPr>
            <a:lvl5pPr>
              <a:defRPr baseline="0">
                <a:latin typeface="Arial" pitchFamily="34" charset="0"/>
                <a:ea typeface="黑体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6C03A-3073-401C-B837-061925A82BB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3205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423E9-2F86-4BBB-A8E4-AED299374AA4}" type="datetimeFigureOut">
              <a:rPr lang="zh-CN" altLang="en-US"/>
              <a:pPr>
                <a:defRPr/>
              </a:pPr>
              <a:t>2021/10/29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AABA0-EEF2-4F79-AF85-D1D2C5852D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137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98C9A-BDE2-4BF5-8AEE-B1CB72B63FF3}" type="datetimeFigureOut">
              <a:rPr lang="zh-CN" altLang="en-US"/>
              <a:pPr>
                <a:defRPr/>
              </a:pPr>
              <a:t>2021/10/29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76CE0-A9E1-4689-8D3E-1078A01564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359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924B9-AC47-41FD-BB83-1E08B998B4C8}" type="datetimeFigureOut">
              <a:rPr lang="zh-CN" altLang="en-US"/>
              <a:pPr>
                <a:defRPr/>
              </a:pPr>
              <a:t>2021/10/29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11340-A4AF-466A-9F84-BE901AABC0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605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1FB0-0586-4020-80FA-AF0E6D23BE7F}" type="datetimeFigureOut">
              <a:rPr lang="zh-CN" altLang="en-US"/>
              <a:pPr>
                <a:defRPr/>
              </a:pPr>
              <a:t>2021/10/29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4D320-C711-4AC7-B92C-5584F52B93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65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A1BF9-52A6-4013-A43A-751A8425BA2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68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F1A7D-1F63-4B89-8DC4-C738F58AF12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612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B48B2-4D1C-45B9-9848-D47D570717D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444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D1EC4-2614-4F9E-A769-62D082C185D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337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2F55C-006F-4F76-95B1-5623E00EC13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445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911F1-6F5E-4B3B-92F6-002D744C979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028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8AA7-693C-4FF7-83DC-7A426B68385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594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96075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defRPr>
            </a:lvl1pPr>
          </a:lstStyle>
          <a:p>
            <a:pPr>
              <a:defRPr/>
            </a:pPr>
            <a:fld id="{5CCA33BB-C97C-478A-8B6B-6E2EDE14E7F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grpSp>
        <p:nvGrpSpPr>
          <p:cNvPr id="1028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rgbClr val="660066"/>
        </a:buClr>
        <a:buSzPct val="55000"/>
        <a:buFont typeface="Wingdings" pitchFamily="2" charset="2"/>
        <a:buChar char="n"/>
        <a:defRPr sz="28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rgbClr val="006600"/>
        </a:buClr>
        <a:buSzPct val="55000"/>
        <a:buFont typeface="Wingdings" pitchFamily="2" charset="2"/>
        <a:buChar char="r"/>
        <a:defRPr sz="2800" b="1">
          <a:solidFill>
            <a:schemeClr val="bg2"/>
          </a:solidFill>
          <a:latin typeface="Times New Roman" pitchFamily="18" charset="0"/>
          <a:ea typeface="+mn-ea"/>
        </a:defRPr>
      </a:lvl2pPr>
      <a:lvl3pPr marL="1143000" indent="-22860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Ø"/>
        <a:defRPr sz="2800" b="1">
          <a:solidFill>
            <a:schemeClr val="bg2"/>
          </a:solidFill>
          <a:latin typeface="Times New Roman" pitchFamily="18" charset="0"/>
          <a:ea typeface="+mn-ea"/>
        </a:defRPr>
      </a:lvl3pPr>
      <a:lvl4pPr marL="1600200" indent="-22860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BAF7AE8-7FB0-4406-90AB-6887A4CACEFE}" type="datetimeFigureOut">
              <a:rPr lang="zh-CN" altLang="en-US"/>
              <a:pPr>
                <a:defRPr/>
              </a:pPr>
              <a:t>2021/10/29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D8CD665-E0F7-4569-8194-B257B5EB73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32025" y="4545013"/>
            <a:ext cx="6759575" cy="1474787"/>
          </a:xfrm>
        </p:spPr>
        <p:txBody>
          <a:bodyPr/>
          <a:lstStyle/>
          <a:p>
            <a:pPr algn="r" eaLnBrk="1" hangingPunct="1"/>
            <a:r>
              <a:rPr lang="zh-CN" altLang="en-US" sz="3600">
                <a:latin typeface="仿宋_GB2312" pitchFamily="49" charset="-122"/>
              </a:rPr>
              <a:t>天津大学智能与计算学部 杨雅君</a:t>
            </a:r>
            <a:endParaRPr lang="en-US" altLang="zh-CN" sz="3600" dirty="0">
              <a:latin typeface="仿宋_GB2312" pitchFamily="49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2388" y="1808163"/>
            <a:ext cx="6343650" cy="2209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5400" dirty="0">
                <a:latin typeface="+mj-ea"/>
              </a:rPr>
              <a:t>近似算法</a:t>
            </a:r>
            <a:endParaRPr lang="en-US" altLang="zh-CN" sz="5400" dirty="0">
              <a:latin typeface="+mj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顶点覆盖问题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近似算法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性能分析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时间复杂度为</a:t>
                </a:r>
                <a:r>
                  <a:rPr lang="en-US" altLang="zh-CN" dirty="0"/>
                  <a:t>O(|E|)</a:t>
                </a:r>
              </a:p>
              <a:p>
                <a:pPr lvl="1"/>
                <a:r>
                  <a:rPr lang="en-US" altLang="zh-CN" dirty="0"/>
                  <a:t>Ratio Bound</a:t>
                </a:r>
                <a:r>
                  <a:rPr lang="zh-CN" altLang="en-US" dirty="0"/>
                  <a:t>为</a:t>
                </a:r>
                <a:r>
                  <a:rPr lang="en-US" altLang="zh-CN" dirty="0"/>
                  <a:t>2</a:t>
                </a:r>
              </a:p>
              <a:p>
                <a:pPr lvl="2"/>
                <a:r>
                  <a:rPr lang="zh-CN" altLang="en-US" dirty="0"/>
                  <a:t>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𝑬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en-US" dirty="0"/>
                  <a:t>是选中的边的集合，若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𝒖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𝒗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)∈</m:t>
                        </m:r>
                        <m:r>
                          <a:rPr lang="en-US" altLang="zh-CN" i="1">
                            <a:latin typeface="Cambria Math"/>
                          </a:rPr>
                          <m:t>𝑬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en-US" dirty="0"/>
                  <a:t>，则与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(</m:t>
                    </m:r>
                    <m:r>
                      <a:rPr lang="en-US" altLang="zh-CN" i="1">
                        <a:latin typeface="Cambria Math"/>
                      </a:rPr>
                      <m:t>𝒖</m:t>
                    </m:r>
                    <m:r>
                      <a:rPr lang="en-US" altLang="zh-CN" i="1">
                        <a:latin typeface="Cambria Math"/>
                      </a:rPr>
                      <m:t>,</m:t>
                    </m:r>
                    <m:r>
                      <a:rPr lang="en-US" altLang="zh-CN" i="1">
                        <a:latin typeface="Cambria Math"/>
                      </a:rPr>
                      <m:t>𝒗</m:t>
                    </m:r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/>
                  <a:t>相邻的边都被删除，因此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𝑬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en-US" dirty="0"/>
                  <a:t>中无相邻边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每次选择一条边，即每次有两个顶点加入近似解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𝟐</m:t>
                    </m:r>
                    <m:r>
                      <a:rPr lang="en-US" altLang="zh-CN" b="1" i="1" smtClean="0">
                        <a:latin typeface="Cambria Math"/>
                      </a:rPr>
                      <m:t>|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𝑬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CN" b="1" i="1" smtClean="0">
                        <a:latin typeface="Cambria Math"/>
                      </a:rPr>
                      <m:t>|</m:t>
                    </m:r>
                  </m:oMath>
                </a14:m>
                <a:endParaRPr lang="en-US" altLang="zh-CN" dirty="0"/>
              </a:p>
              <a:p>
                <a:pPr lvl="2"/>
                <a:r>
                  <a:rPr lang="zh-CN" altLang="en-US" dirty="0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𝑶𝑷𝑻</m:t>
                    </m:r>
                  </m:oMath>
                </a14:m>
                <a:r>
                  <a:rPr lang="zh-CN" altLang="en-US" dirty="0"/>
                  <a:t>是最优解，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𝑶𝑷𝑻</m:t>
                    </m:r>
                  </m:oMath>
                </a14:m>
                <a:r>
                  <a:rPr lang="zh-CN" altLang="en-US" dirty="0"/>
                  <a:t>必须覆盖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𝑬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CN" i="1">
                        <a:latin typeface="Cambria Math"/>
                      </a:rPr>
                      <m:t> </m:t>
                    </m:r>
                  </m:oMath>
                </a14:m>
                <a:r>
                  <a:rPr lang="zh-CN" altLang="en-US" dirty="0"/>
                  <a:t>，由于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𝑬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en-US" dirty="0"/>
                  <a:t>中无邻接边，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𝑶𝑷𝑻</m:t>
                    </m:r>
                  </m:oMath>
                </a14:m>
                <a:r>
                  <a:rPr lang="zh-CN" altLang="en-US" dirty="0"/>
                  <a:t>至少包含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𝑬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en-US" dirty="0"/>
                  <a:t>中每条边的一个顶点</a:t>
                </a:r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𝑬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≤|</m:t>
                    </m:r>
                    <m:r>
                      <a:rPr lang="en-US" altLang="zh-CN" b="1" i="1" smtClean="0">
                        <a:latin typeface="Cambria Math"/>
                      </a:rPr>
                      <m:t>𝑶𝑷𝑻</m:t>
                    </m:r>
                    <m:r>
                      <a:rPr lang="en-US" altLang="zh-CN" b="1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zh-CN" altLang="en-US" dirty="0"/>
                  <a:t>，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</a:rPr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𝑬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≤</m:t>
                    </m:r>
                    <m:r>
                      <a:rPr lang="en-US" altLang="zh-CN" b="1" i="1" smtClean="0">
                        <a:latin typeface="Cambria Math"/>
                      </a:rPr>
                      <m:t>𝟐</m:t>
                    </m:r>
                    <m:r>
                      <a:rPr lang="en-US" altLang="zh-CN" b="1" i="1" smtClean="0">
                        <a:latin typeface="Cambria Math"/>
                      </a:rPr>
                      <m:t>|</m:t>
                    </m:r>
                    <m:r>
                      <a:rPr lang="en-US" altLang="zh-CN" b="1" i="1" smtClean="0">
                        <a:latin typeface="Cambria Math"/>
                      </a:rPr>
                      <m:t>𝑶𝑷𝑻</m:t>
                    </m:r>
                    <m:r>
                      <a:rPr lang="en-US" altLang="zh-CN" b="1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zh-CN" altLang="en-US" dirty="0"/>
                  <a:t>，即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/>
                          </a:rPr>
                          <m:t>|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𝑨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|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𝑶𝑷𝑻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|</m:t>
                        </m:r>
                      </m:den>
                    </m:f>
                    <m:r>
                      <a:rPr lang="en-US" altLang="zh-CN" b="1" i="1" smtClean="0">
                        <a:latin typeface="Cambria Math"/>
                      </a:rPr>
                      <m:t>≤</m:t>
                    </m:r>
                    <m:r>
                      <a:rPr lang="en-US" altLang="zh-CN" b="1" i="1" smtClean="0">
                        <a:latin typeface="Cambria Math"/>
                      </a:rPr>
                      <m:t>𝟐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 r="-10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72463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集合覆盖问题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输入：有限集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𝑼</m:t>
                    </m:r>
                    <m:r>
                      <a:rPr lang="en-US" altLang="zh-CN" b="1" i="1" smtClean="0">
                        <a:latin typeface="Cambria Math"/>
                      </a:rPr>
                      <m:t>={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  <m:r>
                      <a:rPr lang="en-US" altLang="zh-CN" b="1" i="1" smtClean="0">
                        <a:latin typeface="Cambria Math"/>
                      </a:rPr>
                      <m:t>𝟐</m:t>
                    </m:r>
                    <m:r>
                      <a:rPr lang="en-US" altLang="zh-CN" b="1" i="1" smtClean="0">
                        <a:latin typeface="Cambria Math"/>
                      </a:rPr>
                      <m:t>,…,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zh-CN" altLang="en-US" dirty="0"/>
                  <a:t>，子集合的集合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𝑺</m:t>
                    </m:r>
                    <m:r>
                      <a:rPr lang="en-US" altLang="zh-CN" b="1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𝑼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输出：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𝑨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𝑺</m:t>
                    </m:r>
                  </m:oMath>
                </a14:m>
                <a:r>
                  <a:rPr lang="zh-CN" altLang="en-US" dirty="0"/>
                  <a:t>，满足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𝑼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a:rPr lang="en-US" altLang="zh-CN" b="1" i="0" smtClean="0">
                                <a:latin typeface="Cambria Math"/>
                                <a:ea typeface="Cambria Math"/>
                              </a:rPr>
                              <m:t>⋃</m:t>
                            </m:r>
                          </m:e>
                          <m:lim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𝑨</m:t>
                            </m:r>
                          </m:lim>
                        </m:limLow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𝒔</m:t>
                        </m:r>
                      </m:e>
                    </m:func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且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|</m:t>
                    </m:r>
                    <m:r>
                      <a:rPr lang="en-US" altLang="zh-CN" b="1" i="1" smtClean="0">
                        <a:latin typeface="Cambria Math"/>
                      </a:rPr>
                      <m:t>𝑨</m:t>
                    </m:r>
                    <m:r>
                      <a:rPr lang="en-US" altLang="zh-CN" b="1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zh-CN" altLang="en-US" dirty="0"/>
                  <a:t>最小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37142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集合覆盖问题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730866" y="1407645"/>
            <a:ext cx="4623555" cy="4159389"/>
            <a:chOff x="1357" y="275"/>
            <a:chExt cx="3425" cy="2957"/>
          </a:xfrm>
        </p:grpSpPr>
        <p:sp>
          <p:nvSpPr>
            <p:cNvPr id="6" name="Oval 44"/>
            <p:cNvSpPr>
              <a:spLocks noChangeArrowheads="1"/>
            </p:cNvSpPr>
            <p:nvPr/>
          </p:nvSpPr>
          <p:spPr bwMode="auto">
            <a:xfrm>
              <a:off x="2151" y="890"/>
              <a:ext cx="91" cy="91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b="1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7" name="Oval 45"/>
            <p:cNvSpPr>
              <a:spLocks noChangeArrowheads="1"/>
            </p:cNvSpPr>
            <p:nvPr/>
          </p:nvSpPr>
          <p:spPr bwMode="auto">
            <a:xfrm>
              <a:off x="2151" y="1525"/>
              <a:ext cx="91" cy="91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b="1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8" name="Oval 51"/>
            <p:cNvSpPr>
              <a:spLocks noChangeArrowheads="1"/>
            </p:cNvSpPr>
            <p:nvPr/>
          </p:nvSpPr>
          <p:spPr bwMode="auto">
            <a:xfrm>
              <a:off x="2151" y="2069"/>
              <a:ext cx="91" cy="91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b="1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9" name="Oval 52"/>
            <p:cNvSpPr>
              <a:spLocks noChangeArrowheads="1"/>
            </p:cNvSpPr>
            <p:nvPr/>
          </p:nvSpPr>
          <p:spPr bwMode="auto">
            <a:xfrm>
              <a:off x="2151" y="2705"/>
              <a:ext cx="91" cy="91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b="1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0" name="Oval 53"/>
            <p:cNvSpPr>
              <a:spLocks noChangeArrowheads="1"/>
            </p:cNvSpPr>
            <p:nvPr/>
          </p:nvSpPr>
          <p:spPr bwMode="auto">
            <a:xfrm>
              <a:off x="3195" y="890"/>
              <a:ext cx="91" cy="91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b="1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1" name="Oval 54"/>
            <p:cNvSpPr>
              <a:spLocks noChangeArrowheads="1"/>
            </p:cNvSpPr>
            <p:nvPr/>
          </p:nvSpPr>
          <p:spPr bwMode="auto">
            <a:xfrm>
              <a:off x="3195" y="1525"/>
              <a:ext cx="91" cy="91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b="1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2" name="Oval 55"/>
            <p:cNvSpPr>
              <a:spLocks noChangeArrowheads="1"/>
            </p:cNvSpPr>
            <p:nvPr/>
          </p:nvSpPr>
          <p:spPr bwMode="auto">
            <a:xfrm>
              <a:off x="3195" y="2069"/>
              <a:ext cx="91" cy="91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b="1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3" name="Oval 56"/>
            <p:cNvSpPr>
              <a:spLocks noChangeArrowheads="1"/>
            </p:cNvSpPr>
            <p:nvPr/>
          </p:nvSpPr>
          <p:spPr bwMode="auto">
            <a:xfrm>
              <a:off x="3195" y="2705"/>
              <a:ext cx="91" cy="91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b="1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4" name="Oval 57"/>
            <p:cNvSpPr>
              <a:spLocks noChangeArrowheads="1"/>
            </p:cNvSpPr>
            <p:nvPr/>
          </p:nvSpPr>
          <p:spPr bwMode="auto">
            <a:xfrm>
              <a:off x="4193" y="889"/>
              <a:ext cx="91" cy="91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b="1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5" name="Oval 58"/>
            <p:cNvSpPr>
              <a:spLocks noChangeArrowheads="1"/>
            </p:cNvSpPr>
            <p:nvPr/>
          </p:nvSpPr>
          <p:spPr bwMode="auto">
            <a:xfrm>
              <a:off x="4193" y="1524"/>
              <a:ext cx="91" cy="91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b="1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6" name="Oval 59"/>
            <p:cNvSpPr>
              <a:spLocks noChangeArrowheads="1"/>
            </p:cNvSpPr>
            <p:nvPr/>
          </p:nvSpPr>
          <p:spPr bwMode="auto">
            <a:xfrm>
              <a:off x="4193" y="2068"/>
              <a:ext cx="91" cy="91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b="1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7" name="Oval 60"/>
            <p:cNvSpPr>
              <a:spLocks noChangeArrowheads="1"/>
            </p:cNvSpPr>
            <p:nvPr/>
          </p:nvSpPr>
          <p:spPr bwMode="auto">
            <a:xfrm>
              <a:off x="4193" y="2704"/>
              <a:ext cx="91" cy="91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b="1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8" name="AutoShape 64"/>
            <p:cNvSpPr>
              <a:spLocks noChangeArrowheads="1"/>
            </p:cNvSpPr>
            <p:nvPr/>
          </p:nvSpPr>
          <p:spPr bwMode="auto">
            <a:xfrm>
              <a:off x="1743" y="799"/>
              <a:ext cx="3039" cy="862"/>
            </a:xfrm>
            <a:prstGeom prst="roundRect">
              <a:avLst>
                <a:gd name="adj" fmla="val 16667"/>
              </a:avLst>
            </a:prstGeom>
            <a:noFill/>
            <a:ln w="38100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+mj-lt"/>
              </a:endParaRPr>
            </a:p>
          </p:txBody>
        </p:sp>
        <p:sp>
          <p:nvSpPr>
            <p:cNvPr id="19" name="AutoShape 65"/>
            <p:cNvSpPr>
              <a:spLocks noChangeArrowheads="1"/>
            </p:cNvSpPr>
            <p:nvPr/>
          </p:nvSpPr>
          <p:spPr bwMode="auto">
            <a:xfrm>
              <a:off x="1879" y="664"/>
              <a:ext cx="635" cy="2358"/>
            </a:xfrm>
            <a:prstGeom prst="roundRect">
              <a:avLst>
                <a:gd name="adj" fmla="val 16667"/>
              </a:avLst>
            </a:prstGeom>
            <a:noFill/>
            <a:ln w="38100" cap="sq">
              <a:solidFill>
                <a:srgbClr val="66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b="1">
                <a:solidFill>
                  <a:srgbClr val="FF3300"/>
                </a:solidFill>
                <a:latin typeface="+mj-lt"/>
              </a:endParaRPr>
            </a:p>
          </p:txBody>
        </p:sp>
        <p:sp>
          <p:nvSpPr>
            <p:cNvPr id="20" name="AutoShape 67"/>
            <p:cNvSpPr>
              <a:spLocks noChangeArrowheads="1"/>
            </p:cNvSpPr>
            <p:nvPr/>
          </p:nvSpPr>
          <p:spPr bwMode="auto">
            <a:xfrm>
              <a:off x="3920" y="663"/>
              <a:ext cx="635" cy="2358"/>
            </a:xfrm>
            <a:prstGeom prst="roundRect">
              <a:avLst>
                <a:gd name="adj" fmla="val 16667"/>
              </a:avLst>
            </a:prstGeom>
            <a:noFill/>
            <a:ln w="38100" cap="sq">
              <a:solidFill>
                <a:srgbClr val="00CC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+mj-lt"/>
              </a:endParaRPr>
            </a:p>
          </p:txBody>
        </p:sp>
        <p:sp>
          <p:nvSpPr>
            <p:cNvPr id="21" name="AutoShape 71"/>
            <p:cNvSpPr>
              <a:spLocks noChangeArrowheads="1"/>
            </p:cNvSpPr>
            <p:nvPr/>
          </p:nvSpPr>
          <p:spPr bwMode="auto">
            <a:xfrm>
              <a:off x="2923" y="663"/>
              <a:ext cx="635" cy="2358"/>
            </a:xfrm>
            <a:prstGeom prst="roundRect">
              <a:avLst>
                <a:gd name="adj" fmla="val 16667"/>
              </a:avLst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+mj-lt"/>
              </a:endParaRPr>
            </a:p>
          </p:txBody>
        </p:sp>
        <p:sp>
          <p:nvSpPr>
            <p:cNvPr id="22" name="AutoShape 72"/>
            <p:cNvSpPr>
              <a:spLocks noChangeArrowheads="1"/>
            </p:cNvSpPr>
            <p:nvPr/>
          </p:nvSpPr>
          <p:spPr bwMode="auto">
            <a:xfrm>
              <a:off x="2106" y="1888"/>
              <a:ext cx="862" cy="453"/>
            </a:xfrm>
            <a:prstGeom prst="roundRect">
              <a:avLst>
                <a:gd name="adj" fmla="val 16667"/>
              </a:avLst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+mj-lt"/>
              </a:endParaRPr>
            </a:p>
          </p:txBody>
        </p:sp>
        <p:sp>
          <p:nvSpPr>
            <p:cNvPr id="23" name="Rectangle 73"/>
            <p:cNvSpPr>
              <a:spLocks noChangeArrowheads="1"/>
            </p:cNvSpPr>
            <p:nvPr/>
          </p:nvSpPr>
          <p:spPr bwMode="auto">
            <a:xfrm>
              <a:off x="2877" y="1888"/>
              <a:ext cx="136" cy="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+mj-lt"/>
              </a:endParaRPr>
            </a:p>
          </p:txBody>
        </p:sp>
        <p:sp>
          <p:nvSpPr>
            <p:cNvPr id="24" name="Line 76"/>
            <p:cNvSpPr>
              <a:spLocks noChangeShapeType="1"/>
            </p:cNvSpPr>
            <p:nvPr/>
          </p:nvSpPr>
          <p:spPr bwMode="auto">
            <a:xfrm>
              <a:off x="2877" y="1888"/>
              <a:ext cx="45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b="1">
                <a:latin typeface="+mj-lt"/>
              </a:endParaRPr>
            </a:p>
          </p:txBody>
        </p:sp>
        <p:sp>
          <p:nvSpPr>
            <p:cNvPr id="25" name="Line 77"/>
            <p:cNvSpPr>
              <a:spLocks noChangeShapeType="1"/>
            </p:cNvSpPr>
            <p:nvPr/>
          </p:nvSpPr>
          <p:spPr bwMode="auto">
            <a:xfrm>
              <a:off x="2832" y="2341"/>
              <a:ext cx="9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b="1">
                <a:latin typeface="+mj-lt"/>
              </a:endParaRPr>
            </a:p>
          </p:txBody>
        </p:sp>
        <p:sp>
          <p:nvSpPr>
            <p:cNvPr id="26" name="AutoShape 78"/>
            <p:cNvSpPr>
              <a:spLocks noChangeArrowheads="1"/>
            </p:cNvSpPr>
            <p:nvPr/>
          </p:nvSpPr>
          <p:spPr bwMode="auto">
            <a:xfrm>
              <a:off x="2106" y="2568"/>
              <a:ext cx="1315" cy="363"/>
            </a:xfrm>
            <a:prstGeom prst="roundRect">
              <a:avLst>
                <a:gd name="adj" fmla="val 16667"/>
              </a:avLst>
            </a:prstGeom>
            <a:noFill/>
            <a:ln w="38100" cap="sq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+mj-lt"/>
              </a:endParaRPr>
            </a:p>
          </p:txBody>
        </p:sp>
        <p:sp>
          <p:nvSpPr>
            <p:cNvPr id="27" name="AutoShape 79"/>
            <p:cNvSpPr>
              <a:spLocks noChangeArrowheads="1"/>
            </p:cNvSpPr>
            <p:nvPr/>
          </p:nvSpPr>
          <p:spPr bwMode="auto">
            <a:xfrm>
              <a:off x="3059" y="1389"/>
              <a:ext cx="1360" cy="862"/>
            </a:xfrm>
            <a:prstGeom prst="roundRect">
              <a:avLst>
                <a:gd name="adj" fmla="val 16667"/>
              </a:avLst>
            </a:prstGeom>
            <a:noFill/>
            <a:ln w="381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+mj-lt"/>
              </a:endParaRPr>
            </a:p>
          </p:txBody>
        </p:sp>
        <p:sp>
          <p:nvSpPr>
            <p:cNvPr id="28" name="Text Box 80"/>
            <p:cNvSpPr txBox="1">
              <a:spLocks noChangeArrowheads="1"/>
            </p:cNvSpPr>
            <p:nvPr/>
          </p:nvSpPr>
          <p:spPr bwMode="auto">
            <a:xfrm>
              <a:off x="1357" y="1046"/>
              <a:ext cx="384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solidFill>
                    <a:srgbClr val="0000FF"/>
                  </a:solidFill>
                  <a:latin typeface="+mj-lt"/>
                </a:rPr>
                <a:t>s</a:t>
              </a:r>
              <a:r>
                <a:rPr lang="en-US" altLang="zh-CN" sz="2800" b="1" baseline="-25000" dirty="0">
                  <a:solidFill>
                    <a:srgbClr val="0000FF"/>
                  </a:solidFill>
                  <a:latin typeface="+mj-lt"/>
                </a:rPr>
                <a:t>1</a:t>
              </a:r>
            </a:p>
          </p:txBody>
        </p:sp>
        <p:sp>
          <p:nvSpPr>
            <p:cNvPr id="29" name="Text Box 81"/>
            <p:cNvSpPr txBox="1">
              <a:spLocks noChangeArrowheads="1"/>
            </p:cNvSpPr>
            <p:nvPr/>
          </p:nvSpPr>
          <p:spPr bwMode="auto">
            <a:xfrm>
              <a:off x="3549" y="2169"/>
              <a:ext cx="384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solidFill>
                    <a:srgbClr val="FF0000"/>
                  </a:solidFill>
                  <a:latin typeface="+mj-lt"/>
                </a:rPr>
                <a:t>s</a:t>
              </a:r>
              <a:r>
                <a:rPr lang="en-US" altLang="zh-CN" sz="2800" b="1" baseline="-25000" dirty="0">
                  <a:solidFill>
                    <a:srgbClr val="FF0000"/>
                  </a:solidFill>
                  <a:latin typeface="+mj-lt"/>
                </a:rPr>
                <a:t>2</a:t>
              </a:r>
            </a:p>
          </p:txBody>
        </p:sp>
        <p:sp>
          <p:nvSpPr>
            <p:cNvPr id="30" name="Text Box 82"/>
            <p:cNvSpPr txBox="1">
              <a:spLocks noChangeArrowheads="1"/>
            </p:cNvSpPr>
            <p:nvPr/>
          </p:nvSpPr>
          <p:spPr bwMode="auto">
            <a:xfrm>
              <a:off x="2061" y="275"/>
              <a:ext cx="384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solidFill>
                    <a:srgbClr val="663300"/>
                  </a:solidFill>
                  <a:latin typeface="+mj-lt"/>
                </a:rPr>
                <a:t>s</a:t>
              </a:r>
              <a:r>
                <a:rPr lang="en-US" altLang="zh-CN" sz="2800" b="1" baseline="-25000" dirty="0">
                  <a:solidFill>
                    <a:srgbClr val="663300"/>
                  </a:solidFill>
                  <a:latin typeface="+mj-lt"/>
                </a:rPr>
                <a:t>3</a:t>
              </a:r>
            </a:p>
          </p:txBody>
        </p:sp>
        <p:sp>
          <p:nvSpPr>
            <p:cNvPr id="31" name="Text Box 83"/>
            <p:cNvSpPr txBox="1">
              <a:spLocks noChangeArrowheads="1"/>
            </p:cNvSpPr>
            <p:nvPr/>
          </p:nvSpPr>
          <p:spPr bwMode="auto">
            <a:xfrm>
              <a:off x="3104" y="275"/>
              <a:ext cx="384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latin typeface="+mj-lt"/>
                </a:rPr>
                <a:t>s</a:t>
              </a:r>
              <a:r>
                <a:rPr lang="en-US" altLang="zh-CN" sz="2800" b="1" baseline="-25000" dirty="0">
                  <a:latin typeface="+mj-lt"/>
                </a:rPr>
                <a:t>4</a:t>
              </a:r>
            </a:p>
          </p:txBody>
        </p:sp>
        <p:sp>
          <p:nvSpPr>
            <p:cNvPr id="32" name="Text Box 84"/>
            <p:cNvSpPr txBox="1">
              <a:spLocks noChangeArrowheads="1"/>
            </p:cNvSpPr>
            <p:nvPr/>
          </p:nvSpPr>
          <p:spPr bwMode="auto">
            <a:xfrm>
              <a:off x="4056" y="285"/>
              <a:ext cx="384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solidFill>
                    <a:srgbClr val="00CC00"/>
                  </a:solidFill>
                  <a:latin typeface="+mj-lt"/>
                </a:rPr>
                <a:t>s</a:t>
              </a:r>
              <a:r>
                <a:rPr lang="en-US" altLang="zh-CN" sz="2800" b="1" baseline="-25000" dirty="0">
                  <a:solidFill>
                    <a:srgbClr val="00CC00"/>
                  </a:solidFill>
                  <a:latin typeface="+mj-lt"/>
                </a:rPr>
                <a:t>5</a:t>
              </a:r>
            </a:p>
          </p:txBody>
        </p:sp>
        <p:sp>
          <p:nvSpPr>
            <p:cNvPr id="33" name="Text Box 85"/>
            <p:cNvSpPr txBox="1">
              <a:spLocks noChangeArrowheads="1"/>
            </p:cNvSpPr>
            <p:nvPr/>
          </p:nvSpPr>
          <p:spPr bwMode="auto">
            <a:xfrm>
              <a:off x="2509" y="2860"/>
              <a:ext cx="384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solidFill>
                    <a:schemeClr val="hlink"/>
                  </a:solidFill>
                  <a:latin typeface="+mj-lt"/>
                </a:rPr>
                <a:t>s</a:t>
              </a:r>
              <a:r>
                <a:rPr lang="en-US" altLang="zh-CN" sz="2800" b="1" baseline="-25000" dirty="0">
                  <a:solidFill>
                    <a:schemeClr val="hlink"/>
                  </a:solidFill>
                  <a:latin typeface="+mj-lt"/>
                </a:rPr>
                <a:t>6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688124" y="3282945"/>
                <a:ext cx="2867260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000099"/>
                    </a:solidFill>
                    <a:ea typeface="黑体" pitchFamily="49" charset="-122"/>
                  </a:rPr>
                  <a:t>最优解</a:t>
                </a:r>
                <a14:m>
                  <m:oMath xmlns:m="http://schemas.openxmlformats.org/officeDocument/2006/math">
                    <m:r>
                      <a:rPr lang="en-US" altLang="zh-CN" sz="2800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{</m:t>
                    </m:r>
                    <m:sSub>
                      <m:sSubPr>
                        <m:ctrlPr>
                          <a:rPr lang="en-US" altLang="zh-CN" sz="28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2800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𝒔</m:t>
                        </m:r>
                      </m:e>
                      <m:sub>
                        <m:r>
                          <a:rPr lang="en-US" altLang="zh-CN" sz="2800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𝟑</m:t>
                        </m:r>
                      </m:sub>
                    </m:sSub>
                    <m:r>
                      <a:rPr lang="en-US" altLang="zh-CN" sz="2800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,</m:t>
                    </m:r>
                    <m:sSub>
                      <m:sSubPr>
                        <m:ctrlPr>
                          <a:rPr lang="en-US" altLang="zh-CN" sz="28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2800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𝒔</m:t>
                        </m:r>
                      </m:e>
                      <m:sub>
                        <m:r>
                          <a:rPr lang="en-US" altLang="zh-CN" sz="2800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𝟒</m:t>
                        </m:r>
                      </m:sub>
                    </m:sSub>
                    <m:r>
                      <a:rPr lang="en-US" altLang="zh-CN" sz="2800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,</m:t>
                    </m:r>
                    <m:sSub>
                      <m:sSubPr>
                        <m:ctrlPr>
                          <a:rPr lang="en-US" altLang="zh-CN" sz="28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2800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𝒔</m:t>
                        </m:r>
                      </m:e>
                      <m:sub>
                        <m:r>
                          <a:rPr lang="en-US" altLang="zh-CN" sz="2800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𝟓</m:t>
                        </m:r>
                      </m:sub>
                    </m:sSub>
                    <m:r>
                      <a:rPr lang="en-US" altLang="zh-CN" sz="2800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}</m:t>
                    </m:r>
                  </m:oMath>
                </a14:m>
                <a:endParaRPr lang="zh-CN" altLang="en-US" sz="2800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124" y="3282945"/>
                <a:ext cx="286726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4255" t="-15294" b="-2941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95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集合覆盖问题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近似算法</a:t>
            </a:r>
            <a:r>
              <a:rPr lang="en-US" altLang="zh-CN" dirty="0"/>
              <a:t>A</a:t>
            </a:r>
            <a:r>
              <a:rPr lang="zh-CN" altLang="en-US" dirty="0"/>
              <a:t>的基本思想</a:t>
            </a:r>
            <a:endParaRPr lang="en-US" altLang="zh-CN" dirty="0"/>
          </a:p>
          <a:p>
            <a:pPr lvl="1"/>
            <a:r>
              <a:rPr lang="zh-CN" altLang="en-US" dirty="0"/>
              <a:t>每次迭代选择能覆盖最多未被覆盖元素的子集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6" name="Oval 44"/>
          <p:cNvSpPr>
            <a:spLocks noChangeArrowheads="1"/>
          </p:cNvSpPr>
          <p:nvPr/>
        </p:nvSpPr>
        <p:spPr bwMode="auto">
          <a:xfrm>
            <a:off x="1593036" y="3195722"/>
            <a:ext cx="113357" cy="10532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Oval 45"/>
          <p:cNvSpPr>
            <a:spLocks noChangeArrowheads="1"/>
          </p:cNvSpPr>
          <p:nvPr/>
        </p:nvSpPr>
        <p:spPr bwMode="auto">
          <a:xfrm>
            <a:off x="1593036" y="3930646"/>
            <a:ext cx="113357" cy="10532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Oval 51"/>
          <p:cNvSpPr>
            <a:spLocks noChangeArrowheads="1"/>
          </p:cNvSpPr>
          <p:nvPr/>
        </p:nvSpPr>
        <p:spPr bwMode="auto">
          <a:xfrm>
            <a:off x="1593036" y="4560251"/>
            <a:ext cx="113357" cy="10532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Oval 52"/>
          <p:cNvSpPr>
            <a:spLocks noChangeArrowheads="1"/>
          </p:cNvSpPr>
          <p:nvPr/>
        </p:nvSpPr>
        <p:spPr bwMode="auto">
          <a:xfrm>
            <a:off x="1593036" y="5296333"/>
            <a:ext cx="113357" cy="10532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Oval 53"/>
          <p:cNvSpPr>
            <a:spLocks noChangeArrowheads="1"/>
          </p:cNvSpPr>
          <p:nvPr/>
        </p:nvSpPr>
        <p:spPr bwMode="auto">
          <a:xfrm>
            <a:off x="2893527" y="3195722"/>
            <a:ext cx="113357" cy="10532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Oval 54"/>
          <p:cNvSpPr>
            <a:spLocks noChangeArrowheads="1"/>
          </p:cNvSpPr>
          <p:nvPr/>
        </p:nvSpPr>
        <p:spPr bwMode="auto">
          <a:xfrm>
            <a:off x="2893527" y="3930646"/>
            <a:ext cx="113357" cy="10532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Oval 55"/>
          <p:cNvSpPr>
            <a:spLocks noChangeArrowheads="1"/>
          </p:cNvSpPr>
          <p:nvPr/>
        </p:nvSpPr>
        <p:spPr bwMode="auto">
          <a:xfrm>
            <a:off x="2893527" y="4560251"/>
            <a:ext cx="113357" cy="10532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Oval 56"/>
          <p:cNvSpPr>
            <a:spLocks noChangeArrowheads="1"/>
          </p:cNvSpPr>
          <p:nvPr/>
        </p:nvSpPr>
        <p:spPr bwMode="auto">
          <a:xfrm>
            <a:off x="2893527" y="5296333"/>
            <a:ext cx="113357" cy="10532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Oval 57"/>
          <p:cNvSpPr>
            <a:spLocks noChangeArrowheads="1"/>
          </p:cNvSpPr>
          <p:nvPr/>
        </p:nvSpPr>
        <p:spPr bwMode="auto">
          <a:xfrm>
            <a:off x="4136717" y="3194565"/>
            <a:ext cx="113357" cy="10532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Oval 58"/>
          <p:cNvSpPr>
            <a:spLocks noChangeArrowheads="1"/>
          </p:cNvSpPr>
          <p:nvPr/>
        </p:nvSpPr>
        <p:spPr bwMode="auto">
          <a:xfrm>
            <a:off x="4136717" y="3929489"/>
            <a:ext cx="113357" cy="10532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Oval 59"/>
          <p:cNvSpPr>
            <a:spLocks noChangeArrowheads="1"/>
          </p:cNvSpPr>
          <p:nvPr/>
        </p:nvSpPr>
        <p:spPr bwMode="auto">
          <a:xfrm>
            <a:off x="4136717" y="4559094"/>
            <a:ext cx="113357" cy="10532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Oval 60"/>
          <p:cNvSpPr>
            <a:spLocks noChangeArrowheads="1"/>
          </p:cNvSpPr>
          <p:nvPr/>
        </p:nvSpPr>
        <p:spPr bwMode="auto">
          <a:xfrm>
            <a:off x="4136717" y="5295176"/>
            <a:ext cx="113357" cy="10532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AutoShape 64"/>
          <p:cNvSpPr>
            <a:spLocks noChangeArrowheads="1"/>
          </p:cNvSpPr>
          <p:nvPr/>
        </p:nvSpPr>
        <p:spPr bwMode="auto">
          <a:xfrm>
            <a:off x="1084798" y="3090402"/>
            <a:ext cx="3785625" cy="997646"/>
          </a:xfrm>
          <a:prstGeom prst="roundRect">
            <a:avLst>
              <a:gd name="adj" fmla="val 16667"/>
            </a:avLst>
          </a:prstGeom>
          <a:noFill/>
          <a:ln w="381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+mj-lt"/>
            </a:endParaRPr>
          </a:p>
        </p:txBody>
      </p:sp>
      <p:sp>
        <p:nvSpPr>
          <p:cNvPr id="19" name="AutoShape 65"/>
          <p:cNvSpPr>
            <a:spLocks noChangeArrowheads="1"/>
          </p:cNvSpPr>
          <p:nvPr/>
        </p:nvSpPr>
        <p:spPr bwMode="auto">
          <a:xfrm>
            <a:off x="1254211" y="2934158"/>
            <a:ext cx="791008" cy="2729059"/>
          </a:xfrm>
          <a:prstGeom prst="roundRect">
            <a:avLst>
              <a:gd name="adj" fmla="val 16667"/>
            </a:avLst>
          </a:prstGeom>
          <a:noFill/>
          <a:ln w="38100" cap="sq">
            <a:solidFill>
              <a:srgbClr val="66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b="1">
              <a:solidFill>
                <a:srgbClr val="FF3300"/>
              </a:solidFill>
              <a:latin typeface="+mj-lt"/>
            </a:endParaRPr>
          </a:p>
        </p:txBody>
      </p:sp>
      <p:sp>
        <p:nvSpPr>
          <p:cNvPr id="20" name="AutoShape 67"/>
          <p:cNvSpPr>
            <a:spLocks noChangeArrowheads="1"/>
          </p:cNvSpPr>
          <p:nvPr/>
        </p:nvSpPr>
        <p:spPr bwMode="auto">
          <a:xfrm>
            <a:off x="3796646" y="2933001"/>
            <a:ext cx="791008" cy="2729059"/>
          </a:xfrm>
          <a:prstGeom prst="roundRect">
            <a:avLst>
              <a:gd name="adj" fmla="val 16667"/>
            </a:avLst>
          </a:prstGeom>
          <a:noFill/>
          <a:ln w="38100" cap="sq">
            <a:solidFill>
              <a:srgbClr val="00CC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+mj-lt"/>
            </a:endParaRPr>
          </a:p>
        </p:txBody>
      </p:sp>
      <p:sp>
        <p:nvSpPr>
          <p:cNvPr id="21" name="AutoShape 71"/>
          <p:cNvSpPr>
            <a:spLocks noChangeArrowheads="1"/>
          </p:cNvSpPr>
          <p:nvPr/>
        </p:nvSpPr>
        <p:spPr bwMode="auto">
          <a:xfrm>
            <a:off x="2554702" y="2933001"/>
            <a:ext cx="791008" cy="2729059"/>
          </a:xfrm>
          <a:prstGeom prst="roundRect">
            <a:avLst>
              <a:gd name="adj" fmla="val 16667"/>
            </a:avLst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+mj-lt"/>
            </a:endParaRPr>
          </a:p>
        </p:txBody>
      </p:sp>
      <p:sp>
        <p:nvSpPr>
          <p:cNvPr id="22" name="AutoShape 72"/>
          <p:cNvSpPr>
            <a:spLocks noChangeArrowheads="1"/>
          </p:cNvSpPr>
          <p:nvPr/>
        </p:nvSpPr>
        <p:spPr bwMode="auto">
          <a:xfrm>
            <a:off x="1536980" y="4350769"/>
            <a:ext cx="1073777" cy="524285"/>
          </a:xfrm>
          <a:prstGeom prst="roundRect">
            <a:avLst>
              <a:gd name="adj" fmla="val 16667"/>
            </a:avLst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+mj-lt"/>
            </a:endParaRPr>
          </a:p>
        </p:txBody>
      </p:sp>
      <p:sp>
        <p:nvSpPr>
          <p:cNvPr id="23" name="Rectangle 73"/>
          <p:cNvSpPr>
            <a:spLocks noChangeArrowheads="1"/>
          </p:cNvSpPr>
          <p:nvPr/>
        </p:nvSpPr>
        <p:spPr bwMode="auto">
          <a:xfrm>
            <a:off x="2497400" y="4350769"/>
            <a:ext cx="169413" cy="524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+mj-lt"/>
            </a:endParaRPr>
          </a:p>
        </p:txBody>
      </p:sp>
      <p:sp>
        <p:nvSpPr>
          <p:cNvPr id="24" name="Line 76"/>
          <p:cNvSpPr>
            <a:spLocks noChangeShapeType="1"/>
          </p:cNvSpPr>
          <p:nvPr/>
        </p:nvSpPr>
        <p:spPr bwMode="auto">
          <a:xfrm>
            <a:off x="2497400" y="4350769"/>
            <a:ext cx="56056" cy="0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b="1">
              <a:latin typeface="+mj-lt"/>
            </a:endParaRPr>
          </a:p>
        </p:txBody>
      </p:sp>
      <p:sp>
        <p:nvSpPr>
          <p:cNvPr id="25" name="Line 77"/>
          <p:cNvSpPr>
            <a:spLocks noChangeShapeType="1"/>
          </p:cNvSpPr>
          <p:nvPr/>
        </p:nvSpPr>
        <p:spPr bwMode="auto">
          <a:xfrm>
            <a:off x="2441345" y="4875053"/>
            <a:ext cx="112111" cy="0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b="1">
              <a:latin typeface="+mj-lt"/>
            </a:endParaRPr>
          </a:p>
        </p:txBody>
      </p:sp>
      <p:sp>
        <p:nvSpPr>
          <p:cNvPr id="26" name="AutoShape 78"/>
          <p:cNvSpPr>
            <a:spLocks noChangeArrowheads="1"/>
          </p:cNvSpPr>
          <p:nvPr/>
        </p:nvSpPr>
        <p:spPr bwMode="auto">
          <a:xfrm>
            <a:off x="1536980" y="5137775"/>
            <a:ext cx="1638071" cy="420122"/>
          </a:xfrm>
          <a:prstGeom prst="roundRect">
            <a:avLst>
              <a:gd name="adj" fmla="val 16667"/>
            </a:avLst>
          </a:prstGeom>
          <a:noFill/>
          <a:ln w="3810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+mj-lt"/>
            </a:endParaRPr>
          </a:p>
        </p:txBody>
      </p:sp>
      <p:sp>
        <p:nvSpPr>
          <p:cNvPr id="27" name="AutoShape 79"/>
          <p:cNvSpPr>
            <a:spLocks noChangeArrowheads="1"/>
          </p:cNvSpPr>
          <p:nvPr/>
        </p:nvSpPr>
        <p:spPr bwMode="auto">
          <a:xfrm>
            <a:off x="2724114" y="3773245"/>
            <a:ext cx="1694126" cy="997646"/>
          </a:xfrm>
          <a:prstGeom prst="roundRect">
            <a:avLst>
              <a:gd name="adj" fmla="val 16667"/>
            </a:avLst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+mj-lt"/>
            </a:endParaRPr>
          </a:p>
        </p:txBody>
      </p:sp>
      <p:sp>
        <p:nvSpPr>
          <p:cNvPr id="28" name="Text Box 80"/>
          <p:cNvSpPr txBox="1">
            <a:spLocks noChangeArrowheads="1"/>
          </p:cNvSpPr>
          <p:nvPr/>
        </p:nvSpPr>
        <p:spPr bwMode="auto">
          <a:xfrm>
            <a:off x="647564" y="3248961"/>
            <a:ext cx="478342" cy="4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0000FF"/>
                </a:solidFill>
                <a:latin typeface="+mj-lt"/>
              </a:rPr>
              <a:t>s</a:t>
            </a:r>
            <a:r>
              <a:rPr lang="en-US" altLang="zh-CN" sz="2800" b="1" baseline="-25000" dirty="0">
                <a:solidFill>
                  <a:srgbClr val="0000FF"/>
                </a:solidFill>
                <a:latin typeface="+mj-lt"/>
              </a:rPr>
              <a:t>1</a:t>
            </a:r>
          </a:p>
        </p:txBody>
      </p:sp>
      <p:sp>
        <p:nvSpPr>
          <p:cNvPr id="29" name="Text Box 81"/>
          <p:cNvSpPr txBox="1">
            <a:spLocks noChangeArrowheads="1"/>
          </p:cNvSpPr>
          <p:nvPr/>
        </p:nvSpPr>
        <p:spPr bwMode="auto">
          <a:xfrm>
            <a:off x="3334498" y="4652840"/>
            <a:ext cx="478342" cy="4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+mj-lt"/>
              </a:rPr>
              <a:t>s</a:t>
            </a:r>
            <a:r>
              <a:rPr lang="en-US" altLang="zh-CN" sz="2800" b="1" baseline="-250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30" name="Text Box 82"/>
          <p:cNvSpPr txBox="1">
            <a:spLocks noChangeArrowheads="1"/>
          </p:cNvSpPr>
          <p:nvPr/>
        </p:nvSpPr>
        <p:spPr bwMode="auto">
          <a:xfrm>
            <a:off x="1413658" y="2421447"/>
            <a:ext cx="478342" cy="4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663300"/>
                </a:solidFill>
                <a:latin typeface="+mj-lt"/>
              </a:rPr>
              <a:t>s</a:t>
            </a:r>
            <a:r>
              <a:rPr lang="en-US" altLang="zh-CN" sz="2800" b="1" baseline="-25000" dirty="0">
                <a:solidFill>
                  <a:srgbClr val="663300"/>
                </a:solidFill>
                <a:latin typeface="+mj-lt"/>
              </a:rPr>
              <a:t>3</a:t>
            </a:r>
          </a:p>
        </p:txBody>
      </p:sp>
      <p:sp>
        <p:nvSpPr>
          <p:cNvPr id="31" name="Text Box 83"/>
          <p:cNvSpPr txBox="1">
            <a:spLocks noChangeArrowheads="1"/>
          </p:cNvSpPr>
          <p:nvPr/>
        </p:nvSpPr>
        <p:spPr bwMode="auto">
          <a:xfrm>
            <a:off x="2712903" y="2421447"/>
            <a:ext cx="478342" cy="4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latin typeface="+mj-lt"/>
              </a:rPr>
              <a:t>s</a:t>
            </a:r>
            <a:r>
              <a:rPr lang="en-US" altLang="zh-CN" sz="2800" b="1" baseline="-25000" dirty="0">
                <a:latin typeface="+mj-lt"/>
              </a:rPr>
              <a:t>4</a:t>
            </a:r>
          </a:p>
        </p:txBody>
      </p:sp>
      <p:sp>
        <p:nvSpPr>
          <p:cNvPr id="32" name="Text Box 84"/>
          <p:cNvSpPr txBox="1">
            <a:spLocks noChangeArrowheads="1"/>
          </p:cNvSpPr>
          <p:nvPr/>
        </p:nvSpPr>
        <p:spPr bwMode="auto">
          <a:xfrm>
            <a:off x="3898792" y="2433021"/>
            <a:ext cx="478342" cy="4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00CC00"/>
                </a:solidFill>
                <a:latin typeface="+mj-lt"/>
              </a:rPr>
              <a:t>s</a:t>
            </a:r>
            <a:r>
              <a:rPr lang="en-US" altLang="zh-CN" sz="2800" b="1" baseline="-25000" dirty="0">
                <a:solidFill>
                  <a:srgbClr val="00CC00"/>
                </a:solidFill>
                <a:latin typeface="+mj-lt"/>
              </a:rPr>
              <a:t>5</a:t>
            </a:r>
          </a:p>
        </p:txBody>
      </p:sp>
      <p:sp>
        <p:nvSpPr>
          <p:cNvPr id="33" name="Text Box 85"/>
          <p:cNvSpPr txBox="1">
            <a:spLocks noChangeArrowheads="1"/>
          </p:cNvSpPr>
          <p:nvPr/>
        </p:nvSpPr>
        <p:spPr bwMode="auto">
          <a:xfrm>
            <a:off x="2038990" y="5409755"/>
            <a:ext cx="478342" cy="4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chemeClr val="hlink"/>
                </a:solidFill>
                <a:latin typeface="+mj-lt"/>
              </a:rPr>
              <a:t>s</a:t>
            </a:r>
            <a:r>
              <a:rPr lang="en-US" altLang="zh-CN" sz="2800" b="1" baseline="-25000" dirty="0">
                <a:solidFill>
                  <a:schemeClr val="hlink"/>
                </a:solidFill>
                <a:latin typeface="+mj-lt"/>
              </a:rPr>
              <a:t>6</a:t>
            </a:r>
          </a:p>
        </p:txBody>
      </p:sp>
      <p:sp>
        <p:nvSpPr>
          <p:cNvPr id="34" name="AutoShape 64"/>
          <p:cNvSpPr>
            <a:spLocks noChangeArrowheads="1"/>
          </p:cNvSpPr>
          <p:nvPr/>
        </p:nvSpPr>
        <p:spPr bwMode="auto">
          <a:xfrm>
            <a:off x="1084798" y="3090402"/>
            <a:ext cx="3785625" cy="997646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  <a:alpha val="72000"/>
            </a:schemeClr>
          </a:solidFill>
          <a:ln w="38100" cap="sq">
            <a:solidFill>
              <a:schemeClr val="bg2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 b="1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364088" y="4142351"/>
                <a:ext cx="3352328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000099"/>
                    </a:solidFill>
                    <a:ea typeface="黑体" pitchFamily="49" charset="-122"/>
                  </a:rPr>
                  <a:t>近似解</a:t>
                </a:r>
                <a14:m>
                  <m:oMath xmlns:m="http://schemas.openxmlformats.org/officeDocument/2006/math">
                    <m:r>
                      <a:rPr lang="en-US" altLang="zh-CN" sz="2800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{</m:t>
                    </m:r>
                    <m:sSub>
                      <m:sSubPr>
                        <m:ctrlPr>
                          <a:rPr lang="en-US" altLang="zh-CN" sz="28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2800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𝒔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sz="2800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,</m:t>
                    </m:r>
                    <m:sSub>
                      <m:sSubPr>
                        <m:ctrlPr>
                          <a:rPr lang="en-US" altLang="zh-CN" sz="28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2800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𝒔</m:t>
                        </m:r>
                      </m:e>
                      <m:sub>
                        <m:r>
                          <a:rPr lang="en-US" altLang="zh-CN" sz="2800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𝟒</m:t>
                        </m:r>
                      </m:sub>
                    </m:sSub>
                    <m:r>
                      <a:rPr lang="en-US" altLang="zh-CN" sz="2800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,</m:t>
                    </m:r>
                    <m:sSub>
                      <m:sSubPr>
                        <m:ctrlPr>
                          <a:rPr lang="en-US" altLang="zh-CN" sz="28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2800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𝒔</m:t>
                        </m:r>
                      </m:e>
                      <m:sub>
                        <m:r>
                          <a:rPr lang="en-US" altLang="zh-CN" sz="2800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𝟓</m:t>
                        </m:r>
                      </m:sub>
                    </m:sSub>
                    <m:r>
                      <a:rPr lang="en-US" altLang="zh-CN" sz="2800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,</m:t>
                    </m:r>
                    <m:sSub>
                      <m:sSubPr>
                        <m:ctrlPr>
                          <a:rPr lang="en-US" altLang="zh-CN" sz="28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2800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𝒔</m:t>
                        </m:r>
                      </m:e>
                      <m:sub>
                        <m:r>
                          <a:rPr lang="en-US" altLang="zh-CN" sz="2800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𝟑</m:t>
                        </m:r>
                      </m:sub>
                    </m:sSub>
                    <m:r>
                      <a:rPr lang="en-US" altLang="zh-CN" sz="2800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}</m:t>
                    </m:r>
                  </m:oMath>
                </a14:m>
                <a:endParaRPr lang="zh-CN" altLang="en-US" sz="2800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142351"/>
                <a:ext cx="3352328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3818" t="-15294" b="-2941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组合 50"/>
          <p:cNvGrpSpPr/>
          <p:nvPr/>
        </p:nvGrpSpPr>
        <p:grpSpPr>
          <a:xfrm>
            <a:off x="1539135" y="2934158"/>
            <a:ext cx="1808729" cy="2729059"/>
            <a:chOff x="8270803" y="619063"/>
            <a:chExt cx="1808729" cy="2729059"/>
          </a:xfrm>
          <a:solidFill>
            <a:schemeClr val="bg2">
              <a:lumMod val="20000"/>
              <a:lumOff val="80000"/>
              <a:alpha val="72000"/>
            </a:schemeClr>
          </a:solidFill>
        </p:grpSpPr>
        <p:sp>
          <p:nvSpPr>
            <p:cNvPr id="44" name="AutoShape 71"/>
            <p:cNvSpPr>
              <a:spLocks noChangeArrowheads="1"/>
            </p:cNvSpPr>
            <p:nvPr/>
          </p:nvSpPr>
          <p:spPr bwMode="auto">
            <a:xfrm>
              <a:off x="9288524" y="619063"/>
              <a:ext cx="791008" cy="2729059"/>
            </a:xfrm>
            <a:prstGeom prst="roundRect">
              <a:avLst>
                <a:gd name="adj" fmla="val 16667"/>
              </a:avLst>
            </a:prstGeom>
            <a:grpFill/>
            <a:ln w="38100" cap="sq">
              <a:solidFill>
                <a:schemeClr val="bg2">
                  <a:lumMod val="20000"/>
                  <a:lumOff val="80000"/>
                </a:schemeClr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+mj-lt"/>
              </a:endParaRPr>
            </a:p>
          </p:txBody>
        </p:sp>
        <p:sp>
          <p:nvSpPr>
            <p:cNvPr id="45" name="AutoShape 72"/>
            <p:cNvSpPr>
              <a:spLocks noChangeArrowheads="1"/>
            </p:cNvSpPr>
            <p:nvPr/>
          </p:nvSpPr>
          <p:spPr bwMode="auto">
            <a:xfrm>
              <a:off x="8270803" y="2036831"/>
              <a:ext cx="1017722" cy="524285"/>
            </a:xfrm>
            <a:prstGeom prst="roundRect">
              <a:avLst>
                <a:gd name="adj" fmla="val 16667"/>
              </a:avLst>
            </a:prstGeom>
            <a:grpFill/>
            <a:ln w="38100" cap="sq">
              <a:solidFill>
                <a:schemeClr val="bg2">
                  <a:lumMod val="20000"/>
                  <a:lumOff val="80000"/>
                </a:schemeClr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+mj-lt"/>
              </a:endParaRPr>
            </a:p>
          </p:txBody>
        </p:sp>
        <p:sp>
          <p:nvSpPr>
            <p:cNvPr id="47" name="Line 76"/>
            <p:cNvSpPr>
              <a:spLocks noChangeShapeType="1"/>
            </p:cNvSpPr>
            <p:nvPr/>
          </p:nvSpPr>
          <p:spPr bwMode="auto">
            <a:xfrm>
              <a:off x="9231222" y="2036831"/>
              <a:ext cx="56056" cy="0"/>
            </a:xfrm>
            <a:prstGeom prst="line">
              <a:avLst/>
            </a:prstGeom>
            <a:grpFill/>
            <a:ln w="38100" cap="sq">
              <a:solidFill>
                <a:schemeClr val="bg2">
                  <a:lumMod val="20000"/>
                  <a:lumOff val="80000"/>
                </a:schemeClr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b="1">
                <a:latin typeface="+mj-lt"/>
              </a:endParaRPr>
            </a:p>
          </p:txBody>
        </p:sp>
        <p:sp>
          <p:nvSpPr>
            <p:cNvPr id="48" name="Line 77"/>
            <p:cNvSpPr>
              <a:spLocks noChangeShapeType="1"/>
            </p:cNvSpPr>
            <p:nvPr/>
          </p:nvSpPr>
          <p:spPr bwMode="auto">
            <a:xfrm>
              <a:off x="9175167" y="2561115"/>
              <a:ext cx="112111" cy="0"/>
            </a:xfrm>
            <a:prstGeom prst="line">
              <a:avLst/>
            </a:prstGeom>
            <a:grpFill/>
            <a:ln w="38100" cap="sq">
              <a:solidFill>
                <a:schemeClr val="bg2">
                  <a:lumMod val="20000"/>
                  <a:lumOff val="80000"/>
                </a:schemeClr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b="1">
                <a:latin typeface="+mj-lt"/>
              </a:endParaRPr>
            </a:p>
          </p:txBody>
        </p:sp>
      </p:grpSp>
      <p:sp>
        <p:nvSpPr>
          <p:cNvPr id="52" name="AutoShape 67"/>
          <p:cNvSpPr>
            <a:spLocks noChangeArrowheads="1"/>
          </p:cNvSpPr>
          <p:nvPr/>
        </p:nvSpPr>
        <p:spPr bwMode="auto">
          <a:xfrm>
            <a:off x="3796646" y="2932189"/>
            <a:ext cx="791008" cy="2729059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  <a:alpha val="72000"/>
            </a:schemeClr>
          </a:solidFill>
          <a:ln w="38100" cap="sq">
            <a:solidFill>
              <a:schemeClr val="bg2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 b="1">
              <a:latin typeface="+mj-lt"/>
            </a:endParaRPr>
          </a:p>
        </p:txBody>
      </p:sp>
      <p:sp>
        <p:nvSpPr>
          <p:cNvPr id="53" name="AutoShape 67"/>
          <p:cNvSpPr>
            <a:spLocks noChangeArrowheads="1"/>
          </p:cNvSpPr>
          <p:nvPr/>
        </p:nvSpPr>
        <p:spPr bwMode="auto">
          <a:xfrm>
            <a:off x="1259632" y="2934157"/>
            <a:ext cx="791008" cy="2729059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  <a:alpha val="72000"/>
            </a:schemeClr>
          </a:solidFill>
          <a:ln w="38100" cap="sq">
            <a:solidFill>
              <a:schemeClr val="bg2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140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52" grpId="0" animBg="1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集合覆盖问题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近似算法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性能分析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时间复杂度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每次选能覆盖最多未被覆盖元素的子集</a:t>
                </a:r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|</m:t>
                    </m:r>
                    <m:r>
                      <a:rPr lang="en-US" altLang="zh-CN" b="1" i="1" smtClean="0">
                        <a:latin typeface="Cambria Math"/>
                      </a:rPr>
                      <m:t>𝑺</m:t>
                    </m:r>
                    <m:r>
                      <a:rPr lang="en-US" altLang="zh-CN" b="1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zh-CN" altLang="en-US" dirty="0"/>
                  <a:t>个子集，判断覆盖未被覆盖元素个数，一次选择要计算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𝑺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|</m:t>
                    </m:r>
                    <m:r>
                      <a:rPr lang="en-US" altLang="zh-CN" b="1" i="1" smtClean="0">
                        <a:latin typeface="Cambria Math"/>
                      </a:rPr>
                      <m:t>𝑼</m:t>
                    </m:r>
                    <m:r>
                      <a:rPr lang="en-US" altLang="zh-CN" i="1">
                        <a:latin typeface="Cambria Math"/>
                      </a:rPr>
                      <m:t>|</m:t>
                    </m:r>
                  </m:oMath>
                </a14:m>
                <a:r>
                  <a:rPr lang="zh-CN" altLang="en-US" dirty="0"/>
                  <a:t>次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共选择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1" i="0" smtClean="0">
                            <a:latin typeface="Cambria Math"/>
                          </a:rPr>
                          <m:t>𝐦𝐢𝐧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</a:rPr>
                          <m:t>{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𝑺</m:t>
                            </m:r>
                          </m:e>
                        </m:d>
                        <m:r>
                          <a:rPr lang="en-US" altLang="zh-CN" b="1" i="1" smtClean="0">
                            <a:latin typeface="Cambria Math"/>
                          </a:rPr>
                          <m:t>,|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𝑼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|}</m:t>
                        </m:r>
                      </m:e>
                    </m:func>
                  </m:oMath>
                </a14:m>
                <a:r>
                  <a:rPr lang="zh-CN" altLang="en-US" dirty="0"/>
                  <a:t>次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总计算复杂度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𝑺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|</m:t>
                    </m:r>
                    <m:r>
                      <a:rPr lang="en-US" altLang="zh-CN" i="1">
                        <a:latin typeface="Cambria Math"/>
                      </a:rPr>
                      <m:t>𝑼</m:t>
                    </m:r>
                    <m:r>
                      <a:rPr lang="en-US" altLang="zh-CN" i="1">
                        <a:latin typeface="Cambria Math"/>
                      </a:rPr>
                      <m:t>|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>
                            <a:latin typeface="Cambria Math"/>
                          </a:rPr>
                          <m:t>𝐦𝐢𝐧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{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𝑺</m:t>
                            </m:r>
                          </m:e>
                        </m:d>
                        <m:r>
                          <a:rPr lang="en-US" altLang="zh-CN" i="1">
                            <a:latin typeface="Cambria Math"/>
                          </a:rPr>
                          <m:t>,|</m:t>
                        </m:r>
                        <m:r>
                          <a:rPr lang="en-US" altLang="zh-CN" i="1">
                            <a:latin typeface="Cambria Math"/>
                          </a:rPr>
                          <m:t>𝑼</m:t>
                        </m:r>
                        <m:r>
                          <a:rPr lang="en-US" altLang="zh-CN" i="1">
                            <a:latin typeface="Cambria Math"/>
                          </a:rPr>
                          <m:t>|}</m:t>
                        </m:r>
                      </m:e>
                    </m:func>
                  </m:oMath>
                </a14:m>
                <a:endParaRPr lang="en-US" altLang="zh-CN" dirty="0"/>
              </a:p>
              <a:p>
                <a:pPr lvl="1"/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18965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集合覆盖问题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</p:spPr>
            <p:txBody>
              <a:bodyPr/>
              <a:lstStyle/>
              <a:p>
                <a:r>
                  <a:rPr lang="zh-CN" altLang="en-US" dirty="0"/>
                  <a:t>近似算法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性能分析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Ratio Bound</a:t>
                </a:r>
                <a:r>
                  <a:rPr lang="zh-CN" altLang="en-US" dirty="0"/>
                  <a:t>为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</m:oMath>
                </a14:m>
                <a:endParaRPr lang="en-US" altLang="zh-CN" dirty="0"/>
              </a:p>
              <a:p>
                <a:pPr lvl="2"/>
                <a:r>
                  <a:rPr lang="zh-CN" altLang="en-US" dirty="0"/>
                  <a:t>令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𝑶𝑷𝑻</m:t>
                    </m:r>
                  </m:oMath>
                </a14:m>
                <a:r>
                  <a:rPr lang="zh-CN" altLang="en-US" dirty="0"/>
                  <a:t>为最优解，其每个元素平均覆盖代价为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/>
                          </a:rPr>
                          <m:t>|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𝑶𝑷𝑻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pPr lvl="2"/>
                <a:r>
                  <a:rPr lang="zh-CN" altLang="en-US" dirty="0"/>
                  <a:t>算法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第一次迭代时，必然有一个集合</a:t>
                </a:r>
                <a:r>
                  <a:rPr lang="en-US" altLang="zh-CN" dirty="0"/>
                  <a:t>s</a:t>
                </a:r>
                <a:r>
                  <a:rPr lang="en-US" altLang="zh-CN" baseline="-25000" dirty="0"/>
                  <a:t>1</a:t>
                </a:r>
                <a:r>
                  <a:rPr lang="zh-CN" altLang="en-US" dirty="0"/>
                  <a:t>，其平均代价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altLang="zh-CN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|</m:t>
                        </m:r>
                        <m:r>
                          <a:rPr lang="en-US" altLang="zh-CN" i="1">
                            <a:latin typeface="Cambria Math"/>
                          </a:rPr>
                          <m:t>𝑶𝑷𝑻</m:t>
                        </m:r>
                        <m:r>
                          <a:rPr lang="en-US" altLang="zh-CN" i="1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r>
                  <a:rPr lang="zh-CN" altLang="en-US" dirty="0"/>
                  <a:t>，不然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𝑶𝑷𝑻</m:t>
                    </m:r>
                  </m:oMath>
                </a14:m>
                <a:r>
                  <a:rPr lang="zh-CN" altLang="en-US" dirty="0"/>
                  <a:t>不存在的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同理，设第</a:t>
                </a:r>
                <a:r>
                  <a:rPr lang="en-US" altLang="zh-CN" dirty="0"/>
                  <a:t>i</a:t>
                </a:r>
                <a:r>
                  <a:rPr lang="zh-CN" altLang="en-US" dirty="0"/>
                  <a:t>次迭代时剩余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𝒌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dirty="0"/>
                  <a:t>个元素未被覆盖，对这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dirty="0"/>
                  <a:t>个元素覆盖最优解为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𝑶𝑷𝑻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dirty="0"/>
                  <a:t>，则必然存在一个集合</a:t>
                </a:r>
                <a:r>
                  <a:rPr lang="en-US" altLang="zh-CN" dirty="0"/>
                  <a:t>s</a:t>
                </a:r>
                <a:r>
                  <a:rPr lang="en-US" altLang="zh-CN" baseline="-25000" dirty="0"/>
                  <a:t>2</a:t>
                </a:r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altLang="zh-CN" b="1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𝑶𝑷𝑻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altLang="zh-CN" b="1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𝑶𝑷𝑻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dirty="0"/>
                  <a:t>。算法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的代价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+…+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≤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𝑶𝑷𝑻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altLang="zh-CN" i="1">
                        <a:latin typeface="Cambria Math"/>
                      </a:rPr>
                      <m:t>≤</m:t>
                    </m:r>
                    <m:r>
                      <a:rPr lang="en-US" altLang="zh-CN" b="1" i="1" smtClean="0">
                        <a:latin typeface="Cambria Math"/>
                      </a:rPr>
                      <m:t>|</m:t>
                    </m:r>
                    <m:r>
                      <a:rPr lang="en-US" altLang="zh-CN" i="1">
                        <a:latin typeface="Cambria Math"/>
                      </a:rPr>
                      <m:t>𝑶𝑷𝑻</m:t>
                    </m:r>
                    <m:r>
                      <a:rPr lang="en-US" altLang="zh-CN" b="1" i="1" smtClean="0">
                        <a:latin typeface="Cambria Math"/>
                      </a:rPr>
                      <m:t>|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i="1">
                            <a:latin typeface="Cambria Math"/>
                          </a:rPr>
                          <m:t>𝒙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</a:rPr>
                              <m:t>𝒙</m:t>
                            </m:r>
                          </m:den>
                        </m:f>
                      </m:e>
                    </m:nary>
                    <m:r>
                      <a:rPr lang="en-US" altLang="zh-CN" i="1">
                        <a:latin typeface="Cambria Math"/>
                      </a:rPr>
                      <m:t>≤|</m:t>
                    </m:r>
                    <m:r>
                      <a:rPr lang="en-US" altLang="zh-CN" i="1">
                        <a:latin typeface="Cambria Math"/>
                      </a:rPr>
                      <m:t>𝑶𝑷𝑻</m:t>
                    </m:r>
                    <m:r>
                      <a:rPr lang="en-US" altLang="zh-CN" i="1">
                        <a:latin typeface="Cambria Math"/>
                      </a:rPr>
                      <m:t>|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latin typeface="Cambria Math"/>
                      </a:rPr>
                      <m:t>+</m:t>
                    </m:r>
                    <m:r>
                      <a:rPr lang="en-US" altLang="zh-CN" i="1">
                        <a:latin typeface="Cambria Math"/>
                      </a:rPr>
                      <m:t>𝟏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  <a:blipFill rotWithShape="1">
                <a:blip r:embed="rId3"/>
                <a:stretch>
                  <a:fillRect l="-296" t="-2041" r="-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108619" y="6233171"/>
                <a:ext cx="718017" cy="495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619" y="6233171"/>
                <a:ext cx="718017" cy="495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339752" y="6233172"/>
                <a:ext cx="951735" cy="495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i="1" smtClean="0">
                            <a:latin typeface="Cambria Math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6233172"/>
                <a:ext cx="951735" cy="495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743908" y="6237195"/>
                <a:ext cx="1272913" cy="496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r>
                          <a:rPr lang="en-US" altLang="zh-CN" i="1" smtClean="0">
                            <a:latin typeface="Cambria Math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b="1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908" y="6237195"/>
                <a:ext cx="1272913" cy="49680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06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旅行商问题</a:t>
            </a:r>
            <a:r>
              <a:rPr lang="en-US" altLang="zh-CN" dirty="0"/>
              <a:t>(Hamilton</a:t>
            </a:r>
            <a:r>
              <a:rPr lang="zh-CN" altLang="en-US" dirty="0"/>
              <a:t>环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给定一个图，</a:t>
            </a:r>
            <a:r>
              <a:rPr lang="en-US" altLang="zh-CN" dirty="0"/>
              <a:t>Hamilton</a:t>
            </a:r>
            <a:r>
              <a:rPr lang="zh-CN" altLang="en-US" dirty="0"/>
              <a:t>环是包含图中每个顶点一次的简单环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47009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旅行商问题</a:t>
            </a:r>
            <a:r>
              <a:rPr lang="en-US" altLang="zh-CN" dirty="0"/>
              <a:t>(Hamilton</a:t>
            </a:r>
            <a:r>
              <a:rPr lang="zh-CN" altLang="en-US" dirty="0"/>
              <a:t>环</a:t>
            </a:r>
            <a:r>
              <a:rPr lang="en-US" altLang="zh-CN" dirty="0"/>
              <a:t>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输入：完全无向图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𝑮</m:t>
                    </m:r>
                    <m:r>
                      <a:rPr lang="en-US" altLang="zh-CN" b="1" i="1" smtClean="0">
                        <a:latin typeface="Cambria Math"/>
                      </a:rPr>
                      <m:t>=(</m:t>
                    </m:r>
                    <m:r>
                      <a:rPr lang="en-US" altLang="zh-CN" b="1" i="1" smtClean="0">
                        <a:latin typeface="Cambria Math"/>
                      </a:rPr>
                      <m:t>𝑽</m:t>
                    </m:r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  <m:r>
                      <a:rPr lang="en-US" altLang="zh-CN" b="1" i="1" smtClean="0">
                        <a:latin typeface="Cambria Math"/>
                      </a:rPr>
                      <m:t>𝑬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/>
                  <a:t>，</a:t>
                </a:r>
                <a:endParaRPr lang="en-US" altLang="zh-CN" dirty="0"/>
              </a:p>
              <a:p>
                <a:r>
                  <a:rPr lang="en-US" altLang="zh-CN" dirty="0"/>
                  <a:t>           </a:t>
                </a:r>
                <a:r>
                  <a:rPr lang="zh-CN" altLang="en-US" dirty="0"/>
                  <a:t>每条边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</a:rPr>
                      <m:t>𝒂</m:t>
                    </m:r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  <m:r>
                      <a:rPr lang="en-US" altLang="zh-CN" b="1" i="1" smtClean="0">
                        <a:latin typeface="Cambria Math"/>
                      </a:rPr>
                      <m:t>𝒃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/>
                  <a:t>存在一个权值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𝑪</m:t>
                    </m:r>
                    <m:r>
                      <a:rPr lang="en-US" altLang="zh-CN" b="1" i="0" smtClean="0"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</a:rPr>
                      <m:t>𝒂</m:t>
                    </m:r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  <m:r>
                      <a:rPr lang="en-US" altLang="zh-CN" b="1" i="1" smtClean="0">
                        <a:latin typeface="Cambria Math"/>
                      </a:rPr>
                      <m:t>𝒃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/>
                  <a:t>，</a:t>
                </a:r>
                <a:endParaRPr lang="en-US" altLang="zh-CN" dirty="0"/>
              </a:p>
              <a:p>
                <a:r>
                  <a:rPr lang="en-US" altLang="zh-CN" dirty="0"/>
                  <a:t>           </a:t>
                </a:r>
                <a:r>
                  <a:rPr lang="zh-CN" altLang="en-US" sz="2400" dirty="0"/>
                  <a:t>边满足三角不等式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/>
                      </a:rPr>
                      <m:t>𝑪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latin typeface="Cambria Math"/>
                          </a:rPr>
                          <m:t>𝒂</m:t>
                        </m:r>
                        <m:r>
                          <a:rPr lang="en-US" altLang="zh-CN" sz="2400" b="1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sz="2400" b="1" i="1" smtClean="0">
                            <a:latin typeface="Cambria Math"/>
                          </a:rPr>
                          <m:t>𝒃</m:t>
                        </m:r>
                      </m:e>
                    </m:d>
                    <m:r>
                      <a:rPr lang="en-US" altLang="zh-CN" sz="2400" b="1" i="1" smtClean="0">
                        <a:latin typeface="Cambria Math"/>
                      </a:rPr>
                      <m:t>+</m:t>
                    </m:r>
                    <m:r>
                      <a:rPr lang="en-US" altLang="zh-CN" sz="2400" b="1" i="1" smtClean="0">
                        <a:latin typeface="Cambria Math"/>
                      </a:rPr>
                      <m:t>𝑪</m:t>
                    </m:r>
                    <m:d>
                      <m:d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latin typeface="Cambria Math"/>
                          </a:rPr>
                          <m:t>𝒃</m:t>
                        </m:r>
                        <m:r>
                          <a:rPr lang="en-US" altLang="zh-CN" sz="2400" b="1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sz="2400" b="1" i="1" smtClean="0">
                            <a:latin typeface="Cambria Math"/>
                          </a:rPr>
                          <m:t>𝒄</m:t>
                        </m:r>
                      </m:e>
                    </m:d>
                    <m:r>
                      <a:rPr lang="en-US" altLang="zh-CN" sz="2400" b="1" i="1" smtClean="0">
                        <a:latin typeface="Cambria Math"/>
                      </a:rPr>
                      <m:t>≥</m:t>
                    </m:r>
                    <m:r>
                      <a:rPr lang="en-US" altLang="zh-CN" sz="2400" b="1" i="1" smtClean="0">
                        <a:latin typeface="Cambria Math"/>
                      </a:rPr>
                      <m:t>𝑪</m:t>
                    </m:r>
                    <m:r>
                      <a:rPr lang="en-US" altLang="zh-CN" sz="2400" b="1" i="1" smtClean="0">
                        <a:latin typeface="Cambria Math"/>
                      </a:rPr>
                      <m:t>(</m:t>
                    </m:r>
                    <m:r>
                      <a:rPr lang="en-US" altLang="zh-CN" sz="2400" b="1" i="1" smtClean="0">
                        <a:latin typeface="Cambria Math"/>
                      </a:rPr>
                      <m:t>𝒂</m:t>
                    </m:r>
                    <m:r>
                      <a:rPr lang="en-US" altLang="zh-CN" sz="2400" b="1" i="1" smtClean="0">
                        <a:latin typeface="Cambria Math"/>
                      </a:rPr>
                      <m:t>,</m:t>
                    </m:r>
                    <m:r>
                      <a:rPr lang="en-US" altLang="zh-CN" sz="2400" b="1" i="1" smtClean="0">
                        <a:latin typeface="Cambria Math"/>
                      </a:rPr>
                      <m:t>𝒄</m:t>
                    </m:r>
                    <m:r>
                      <a:rPr lang="en-US" altLang="zh-CN" sz="2400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sz="2400" dirty="0"/>
              </a:p>
              <a:p>
                <a:r>
                  <a:rPr lang="zh-CN" altLang="en-US" dirty="0"/>
                  <a:t>输出：边权值和最小的</a:t>
                </a:r>
                <a:r>
                  <a:rPr lang="en-US" altLang="zh-CN" dirty="0"/>
                  <a:t>Hamilton</a:t>
                </a:r>
                <a:r>
                  <a:rPr lang="zh-CN" altLang="en-US" dirty="0"/>
                  <a:t>环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76387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旅行商问题</a:t>
            </a:r>
            <a:r>
              <a:rPr lang="en-US" altLang="zh-CN" dirty="0"/>
              <a:t>(Hamilton</a:t>
            </a:r>
            <a:r>
              <a:rPr lang="zh-CN" altLang="en-US" dirty="0"/>
              <a:t>环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近似算法</a:t>
            </a:r>
            <a:r>
              <a:rPr lang="en-US" altLang="zh-CN" dirty="0"/>
              <a:t>A</a:t>
            </a:r>
            <a:r>
              <a:rPr lang="zh-CN" altLang="en-US" dirty="0"/>
              <a:t>的基本思想</a:t>
            </a:r>
            <a:endParaRPr lang="en-US" altLang="zh-CN" dirty="0"/>
          </a:p>
          <a:p>
            <a:pPr lvl="1"/>
            <a:r>
              <a:rPr lang="zh-CN" altLang="en-US" dirty="0"/>
              <a:t>先构造最小生成树，先序遍历的顺序构造环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1140236" y="2836614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a</a:t>
            </a:r>
          </a:p>
        </p:txBody>
      </p:sp>
      <p:sp>
        <p:nvSpPr>
          <p:cNvPr id="49" name="Oval 19"/>
          <p:cNvSpPr>
            <a:spLocks noChangeArrowheads="1"/>
          </p:cNvSpPr>
          <p:nvPr/>
        </p:nvSpPr>
        <p:spPr bwMode="auto">
          <a:xfrm>
            <a:off x="634788" y="3569973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b</a:t>
            </a:r>
          </a:p>
        </p:txBody>
      </p:sp>
      <p:sp>
        <p:nvSpPr>
          <p:cNvPr id="50" name="Oval 19"/>
          <p:cNvSpPr>
            <a:spLocks noChangeArrowheads="1"/>
          </p:cNvSpPr>
          <p:nvPr/>
        </p:nvSpPr>
        <p:spPr bwMode="auto">
          <a:xfrm>
            <a:off x="215516" y="4232553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/>
              <a:t>c</a:t>
            </a:r>
            <a:endParaRPr lang="en-US" altLang="zh-CN" b="1" dirty="0">
              <a:ea typeface="宋体" pitchFamily="2" charset="-122"/>
            </a:endParaRPr>
          </a:p>
        </p:txBody>
      </p:sp>
      <p:sp>
        <p:nvSpPr>
          <p:cNvPr id="51" name="Oval 19"/>
          <p:cNvSpPr>
            <a:spLocks noChangeArrowheads="1"/>
          </p:cNvSpPr>
          <p:nvPr/>
        </p:nvSpPr>
        <p:spPr bwMode="auto">
          <a:xfrm>
            <a:off x="955463" y="4443051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d</a:t>
            </a:r>
          </a:p>
        </p:txBody>
      </p:sp>
      <p:sp>
        <p:nvSpPr>
          <p:cNvPr id="52" name="Oval 19"/>
          <p:cNvSpPr>
            <a:spLocks noChangeArrowheads="1"/>
          </p:cNvSpPr>
          <p:nvPr/>
        </p:nvSpPr>
        <p:spPr bwMode="auto">
          <a:xfrm>
            <a:off x="2029819" y="2676276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e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2484323" y="3207745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/>
              <a:t>f</a:t>
            </a:r>
            <a:endParaRPr lang="en-US" altLang="zh-CN" b="1" dirty="0">
              <a:ea typeface="宋体" pitchFamily="2" charset="-122"/>
            </a:endParaRPr>
          </a:p>
        </p:txBody>
      </p:sp>
      <p:sp>
        <p:nvSpPr>
          <p:cNvPr id="54" name="Oval 19"/>
          <p:cNvSpPr>
            <a:spLocks noChangeArrowheads="1"/>
          </p:cNvSpPr>
          <p:nvPr/>
        </p:nvSpPr>
        <p:spPr bwMode="auto">
          <a:xfrm>
            <a:off x="1571005" y="4468858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g</a:t>
            </a:r>
          </a:p>
        </p:txBody>
      </p:sp>
      <p:sp>
        <p:nvSpPr>
          <p:cNvPr id="55" name="Oval 19"/>
          <p:cNvSpPr>
            <a:spLocks noChangeArrowheads="1"/>
          </p:cNvSpPr>
          <p:nvPr/>
        </p:nvSpPr>
        <p:spPr bwMode="auto">
          <a:xfrm>
            <a:off x="2484323" y="4136608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h</a:t>
            </a:r>
          </a:p>
        </p:txBody>
      </p:sp>
      <p:cxnSp>
        <p:nvCxnSpPr>
          <p:cNvPr id="57" name="直接连接符 56"/>
          <p:cNvCxnSpPr/>
          <p:nvPr/>
        </p:nvCxnSpPr>
        <p:spPr bwMode="auto">
          <a:xfrm flipH="1">
            <a:off x="894336" y="3129380"/>
            <a:ext cx="325658" cy="47964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 bwMode="auto">
          <a:xfrm flipH="1">
            <a:off x="467872" y="3868854"/>
            <a:ext cx="251700" cy="40919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endCxn id="49" idx="5"/>
          </p:cNvCxnSpPr>
          <p:nvPr/>
        </p:nvCxnSpPr>
        <p:spPr bwMode="auto">
          <a:xfrm flipH="1" flipV="1">
            <a:off x="908501" y="3843686"/>
            <a:ext cx="207300" cy="58584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>
            <a:stCxn id="52" idx="2"/>
          </p:cNvCxnSpPr>
          <p:nvPr/>
        </p:nvCxnSpPr>
        <p:spPr bwMode="auto">
          <a:xfrm flipH="1">
            <a:off x="1435524" y="2836614"/>
            <a:ext cx="594295" cy="7948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53" idx="1"/>
          </p:cNvCxnSpPr>
          <p:nvPr/>
        </p:nvCxnSpPr>
        <p:spPr bwMode="auto">
          <a:xfrm flipH="1" flipV="1">
            <a:off x="2321494" y="2943058"/>
            <a:ext cx="209791" cy="311649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>
            <a:stCxn id="53" idx="3"/>
            <a:endCxn id="54" idx="7"/>
          </p:cNvCxnSpPr>
          <p:nvPr/>
        </p:nvCxnSpPr>
        <p:spPr bwMode="auto">
          <a:xfrm flipH="1">
            <a:off x="1844718" y="3481458"/>
            <a:ext cx="686567" cy="103436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>
            <a:stCxn id="55" idx="0"/>
          </p:cNvCxnSpPr>
          <p:nvPr/>
        </p:nvCxnSpPr>
        <p:spPr bwMode="auto">
          <a:xfrm flipV="1">
            <a:off x="2644661" y="3528421"/>
            <a:ext cx="32141" cy="60818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5"/>
          <p:cNvSpPr/>
          <p:nvPr/>
        </p:nvSpPr>
        <p:spPr bwMode="auto">
          <a:xfrm>
            <a:off x="43168" y="2969537"/>
            <a:ext cx="1034194" cy="1801639"/>
          </a:xfrm>
          <a:custGeom>
            <a:avLst/>
            <a:gdLst>
              <a:gd name="connsiteX0" fmla="*/ 1034194 w 1034194"/>
              <a:gd name="connsiteY0" fmla="*/ 0 h 1801639"/>
              <a:gd name="connsiteX1" fmla="*/ 563414 w 1034194"/>
              <a:gd name="connsiteY1" fmla="*/ 461726 h 1801639"/>
              <a:gd name="connsiteX2" fmla="*/ 11153 w 1034194"/>
              <a:gd name="connsiteY2" fmla="*/ 1439501 h 1801639"/>
              <a:gd name="connsiteX3" fmla="*/ 246543 w 1034194"/>
              <a:gd name="connsiteY3" fmla="*/ 1801639 h 180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194" h="1801639">
                <a:moveTo>
                  <a:pt x="1034194" y="0"/>
                </a:moveTo>
                <a:cubicBezTo>
                  <a:pt x="884057" y="110904"/>
                  <a:pt x="733921" y="221809"/>
                  <a:pt x="563414" y="461726"/>
                </a:cubicBezTo>
                <a:cubicBezTo>
                  <a:pt x="392907" y="701643"/>
                  <a:pt x="63965" y="1216182"/>
                  <a:pt x="11153" y="1439501"/>
                </a:cubicBezTo>
                <a:cubicBezTo>
                  <a:pt x="-41659" y="1662820"/>
                  <a:pt x="102442" y="1732229"/>
                  <a:pt x="246543" y="1801639"/>
                </a:cubicBezTo>
              </a:path>
            </a:pathLst>
          </a:cu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 bwMode="auto">
          <a:xfrm>
            <a:off x="280378" y="4363432"/>
            <a:ext cx="1031584" cy="577736"/>
          </a:xfrm>
          <a:custGeom>
            <a:avLst/>
            <a:gdLst>
              <a:gd name="connsiteX0" fmla="*/ 0 w 1031584"/>
              <a:gd name="connsiteY0" fmla="*/ 409075 h 577736"/>
              <a:gd name="connsiteX1" fmla="*/ 316871 w 1031584"/>
              <a:gd name="connsiteY1" fmla="*/ 354755 h 577736"/>
              <a:gd name="connsiteX2" fmla="*/ 452673 w 1031584"/>
              <a:gd name="connsiteY2" fmla="*/ 1669 h 577736"/>
              <a:gd name="connsiteX3" fmla="*/ 588475 w 1031584"/>
              <a:gd name="connsiteY3" fmla="*/ 517717 h 577736"/>
              <a:gd name="connsiteX4" fmla="*/ 986828 w 1031584"/>
              <a:gd name="connsiteY4" fmla="*/ 572038 h 577736"/>
              <a:gd name="connsiteX5" fmla="*/ 1004935 w 1031584"/>
              <a:gd name="connsiteY5" fmla="*/ 562984 h 57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1584" h="577736">
                <a:moveTo>
                  <a:pt x="0" y="409075"/>
                </a:moveTo>
                <a:cubicBezTo>
                  <a:pt x="120713" y="415865"/>
                  <a:pt x="241426" y="422656"/>
                  <a:pt x="316871" y="354755"/>
                </a:cubicBezTo>
                <a:cubicBezTo>
                  <a:pt x="392316" y="286854"/>
                  <a:pt x="407406" y="-25491"/>
                  <a:pt x="452673" y="1669"/>
                </a:cubicBezTo>
                <a:cubicBezTo>
                  <a:pt x="497940" y="28829"/>
                  <a:pt x="499449" y="422656"/>
                  <a:pt x="588475" y="517717"/>
                </a:cubicBezTo>
                <a:cubicBezTo>
                  <a:pt x="677501" y="612778"/>
                  <a:pt x="917418" y="564494"/>
                  <a:pt x="986828" y="572038"/>
                </a:cubicBezTo>
                <a:cubicBezTo>
                  <a:pt x="1056238" y="579582"/>
                  <a:pt x="1030586" y="571283"/>
                  <a:pt x="1004935" y="562984"/>
                </a:cubicBezTo>
              </a:path>
            </a:pathLst>
          </a:cu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 bwMode="auto">
          <a:xfrm>
            <a:off x="1219994" y="3090547"/>
            <a:ext cx="1087235" cy="1850621"/>
          </a:xfrm>
          <a:custGeom>
            <a:avLst/>
            <a:gdLst>
              <a:gd name="connsiteX0" fmla="*/ 73247 w 1087235"/>
              <a:gd name="connsiteY0" fmla="*/ 1850621 h 1850621"/>
              <a:gd name="connsiteX1" fmla="*/ 209049 w 1087235"/>
              <a:gd name="connsiteY1" fmla="*/ 1588070 h 1850621"/>
              <a:gd name="connsiteX2" fmla="*/ 18926 w 1087235"/>
              <a:gd name="connsiteY2" fmla="*/ 718938 h 1850621"/>
              <a:gd name="connsiteX3" fmla="*/ 761311 w 1087235"/>
              <a:gd name="connsiteY3" fmla="*/ 48981 h 1850621"/>
              <a:gd name="connsiteX4" fmla="*/ 1087235 w 1087235"/>
              <a:gd name="connsiteY4" fmla="*/ 103302 h 185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7235" h="1850621">
                <a:moveTo>
                  <a:pt x="73247" y="1850621"/>
                </a:moveTo>
                <a:cubicBezTo>
                  <a:pt x="145674" y="1813652"/>
                  <a:pt x="218102" y="1776684"/>
                  <a:pt x="209049" y="1588070"/>
                </a:cubicBezTo>
                <a:cubicBezTo>
                  <a:pt x="199996" y="1399456"/>
                  <a:pt x="-73118" y="975453"/>
                  <a:pt x="18926" y="718938"/>
                </a:cubicBezTo>
                <a:cubicBezTo>
                  <a:pt x="110970" y="462423"/>
                  <a:pt x="583260" y="151587"/>
                  <a:pt x="761311" y="48981"/>
                </a:cubicBezTo>
                <a:cubicBezTo>
                  <a:pt x="939362" y="-53625"/>
                  <a:pt x="1013298" y="24838"/>
                  <a:pt x="1087235" y="103302"/>
                </a:cubicBezTo>
              </a:path>
            </a:pathLst>
          </a:cu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 bwMode="auto">
          <a:xfrm>
            <a:off x="1518014" y="3181457"/>
            <a:ext cx="855979" cy="1774480"/>
          </a:xfrm>
          <a:custGeom>
            <a:avLst/>
            <a:gdLst>
              <a:gd name="connsiteX0" fmla="*/ 772524 w 855979"/>
              <a:gd name="connsiteY0" fmla="*/ 0 h 1774480"/>
              <a:gd name="connsiteX1" fmla="*/ 844951 w 855979"/>
              <a:gd name="connsiteY1" fmla="*/ 190123 h 1774480"/>
              <a:gd name="connsiteX2" fmla="*/ 564294 w 855979"/>
              <a:gd name="connsiteY2" fmla="*/ 606583 h 1774480"/>
              <a:gd name="connsiteX3" fmla="*/ 21086 w 855979"/>
              <a:gd name="connsiteY3" fmla="*/ 1204111 h 1774480"/>
              <a:gd name="connsiteX4" fmla="*/ 102567 w 855979"/>
              <a:gd name="connsiteY4" fmla="*/ 1774480 h 1774480"/>
              <a:gd name="connsiteX5" fmla="*/ 102567 w 855979"/>
              <a:gd name="connsiteY5" fmla="*/ 1774480 h 177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5979" h="1774480">
                <a:moveTo>
                  <a:pt x="772524" y="0"/>
                </a:moveTo>
                <a:cubicBezTo>
                  <a:pt x="826090" y="44513"/>
                  <a:pt x="879656" y="89026"/>
                  <a:pt x="844951" y="190123"/>
                </a:cubicBezTo>
                <a:cubicBezTo>
                  <a:pt x="810246" y="291220"/>
                  <a:pt x="701605" y="437585"/>
                  <a:pt x="564294" y="606583"/>
                </a:cubicBezTo>
                <a:cubicBezTo>
                  <a:pt x="426983" y="775581"/>
                  <a:pt x="98040" y="1009462"/>
                  <a:pt x="21086" y="1204111"/>
                </a:cubicBezTo>
                <a:cubicBezTo>
                  <a:pt x="-55869" y="1398761"/>
                  <a:pt x="102567" y="1774480"/>
                  <a:pt x="102567" y="1774480"/>
                </a:cubicBezTo>
                <a:lnTo>
                  <a:pt x="102567" y="1774480"/>
                </a:lnTo>
              </a:path>
            </a:pathLst>
          </a:cu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 bwMode="auto">
          <a:xfrm>
            <a:off x="1609328" y="4255523"/>
            <a:ext cx="1231271" cy="685645"/>
          </a:xfrm>
          <a:custGeom>
            <a:avLst/>
            <a:gdLst>
              <a:gd name="connsiteX0" fmla="*/ 0 w 1231271"/>
              <a:gd name="connsiteY0" fmla="*/ 681779 h 685645"/>
              <a:gd name="connsiteX1" fmla="*/ 325925 w 1231271"/>
              <a:gd name="connsiteY1" fmla="*/ 618405 h 685645"/>
              <a:gd name="connsiteX2" fmla="*/ 506994 w 1231271"/>
              <a:gd name="connsiteY2" fmla="*/ 220052 h 685645"/>
              <a:gd name="connsiteX3" fmla="*/ 688063 w 1231271"/>
              <a:gd name="connsiteY3" fmla="*/ 2769 h 685645"/>
              <a:gd name="connsiteX4" fmla="*/ 760491 w 1231271"/>
              <a:gd name="connsiteY4" fmla="*/ 364908 h 685645"/>
              <a:gd name="connsiteX5" fmla="*/ 1095469 w 1231271"/>
              <a:gd name="connsiteY5" fmla="*/ 437336 h 685645"/>
              <a:gd name="connsiteX6" fmla="*/ 1231271 w 1231271"/>
              <a:gd name="connsiteY6" fmla="*/ 220052 h 68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1271" h="685645">
                <a:moveTo>
                  <a:pt x="0" y="681779"/>
                </a:moveTo>
                <a:cubicBezTo>
                  <a:pt x="120713" y="688569"/>
                  <a:pt x="241426" y="695359"/>
                  <a:pt x="325925" y="618405"/>
                </a:cubicBezTo>
                <a:cubicBezTo>
                  <a:pt x="410424" y="541451"/>
                  <a:pt x="446638" y="322658"/>
                  <a:pt x="506994" y="220052"/>
                </a:cubicBezTo>
                <a:cubicBezTo>
                  <a:pt x="567350" y="117446"/>
                  <a:pt x="645814" y="-21374"/>
                  <a:pt x="688063" y="2769"/>
                </a:cubicBezTo>
                <a:cubicBezTo>
                  <a:pt x="730312" y="26912"/>
                  <a:pt x="692590" y="292480"/>
                  <a:pt x="760491" y="364908"/>
                </a:cubicBezTo>
                <a:cubicBezTo>
                  <a:pt x="828392" y="437336"/>
                  <a:pt x="1017006" y="461479"/>
                  <a:pt x="1095469" y="437336"/>
                </a:cubicBezTo>
                <a:cubicBezTo>
                  <a:pt x="1173932" y="413193"/>
                  <a:pt x="1202601" y="316622"/>
                  <a:pt x="1231271" y="220052"/>
                </a:cubicBezTo>
              </a:path>
            </a:pathLst>
          </a:cu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 bwMode="auto">
          <a:xfrm>
            <a:off x="2410615" y="2679825"/>
            <a:ext cx="543616" cy="1828800"/>
          </a:xfrm>
          <a:custGeom>
            <a:avLst/>
            <a:gdLst>
              <a:gd name="connsiteX0" fmla="*/ 425513 w 543616"/>
              <a:gd name="connsiteY0" fmla="*/ 1828800 h 1828800"/>
              <a:gd name="connsiteX1" fmla="*/ 543208 w 543616"/>
              <a:gd name="connsiteY1" fmla="*/ 1077363 h 1828800"/>
              <a:gd name="connsiteX2" fmla="*/ 389299 w 543616"/>
              <a:gd name="connsiteY2" fmla="*/ 181070 h 1828800"/>
              <a:gd name="connsiteX3" fmla="*/ 0 w 543616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16" h="1828800">
                <a:moveTo>
                  <a:pt x="425513" y="1828800"/>
                </a:moveTo>
                <a:cubicBezTo>
                  <a:pt x="487378" y="1590392"/>
                  <a:pt x="549244" y="1351985"/>
                  <a:pt x="543208" y="1077363"/>
                </a:cubicBezTo>
                <a:cubicBezTo>
                  <a:pt x="537172" y="802741"/>
                  <a:pt x="479834" y="360630"/>
                  <a:pt x="389299" y="181070"/>
                </a:cubicBezTo>
                <a:cubicBezTo>
                  <a:pt x="298764" y="1510"/>
                  <a:pt x="149382" y="755"/>
                  <a:pt x="0" y="0"/>
                </a:cubicBezTo>
              </a:path>
            </a:pathLst>
          </a:cu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 bwMode="auto">
          <a:xfrm>
            <a:off x="1588618" y="2679825"/>
            <a:ext cx="860079" cy="18107"/>
          </a:xfrm>
          <a:custGeom>
            <a:avLst/>
            <a:gdLst>
              <a:gd name="connsiteX0" fmla="*/ 860079 w 860079"/>
              <a:gd name="connsiteY0" fmla="*/ 0 h 18107"/>
              <a:gd name="connsiteX1" fmla="*/ 0 w 860079"/>
              <a:gd name="connsiteY1" fmla="*/ 18107 h 1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0079" h="18107">
                <a:moveTo>
                  <a:pt x="860079" y="0"/>
                </a:moveTo>
                <a:lnTo>
                  <a:pt x="0" y="18107"/>
                </a:lnTo>
              </a:path>
            </a:pathLst>
          </a:custGeom>
          <a:noFill/>
          <a:ln w="12700">
            <a:solidFill>
              <a:srgbClr val="FF0000"/>
            </a:solidFill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Oval 19"/>
          <p:cNvSpPr>
            <a:spLocks noChangeArrowheads="1"/>
          </p:cNvSpPr>
          <p:nvPr/>
        </p:nvSpPr>
        <p:spPr bwMode="auto">
          <a:xfrm>
            <a:off x="4273729" y="2905262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a</a:t>
            </a:r>
          </a:p>
        </p:txBody>
      </p:sp>
      <p:sp>
        <p:nvSpPr>
          <p:cNvPr id="30" name="Oval 19"/>
          <p:cNvSpPr>
            <a:spLocks noChangeArrowheads="1"/>
          </p:cNvSpPr>
          <p:nvPr/>
        </p:nvSpPr>
        <p:spPr bwMode="auto">
          <a:xfrm>
            <a:off x="3768281" y="3638621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b</a:t>
            </a: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3349009" y="4301201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c</a:t>
            </a:r>
          </a:p>
        </p:txBody>
      </p:sp>
      <p:sp>
        <p:nvSpPr>
          <p:cNvPr id="32" name="Oval 19"/>
          <p:cNvSpPr>
            <a:spLocks noChangeArrowheads="1"/>
          </p:cNvSpPr>
          <p:nvPr/>
        </p:nvSpPr>
        <p:spPr bwMode="auto">
          <a:xfrm>
            <a:off x="4088956" y="4511699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d</a:t>
            </a:r>
          </a:p>
        </p:txBody>
      </p:sp>
      <p:sp>
        <p:nvSpPr>
          <p:cNvPr id="33" name="Oval 19"/>
          <p:cNvSpPr>
            <a:spLocks noChangeArrowheads="1"/>
          </p:cNvSpPr>
          <p:nvPr/>
        </p:nvSpPr>
        <p:spPr bwMode="auto">
          <a:xfrm>
            <a:off x="5163312" y="2744924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e</a:t>
            </a:r>
          </a:p>
        </p:txBody>
      </p:sp>
      <p:sp>
        <p:nvSpPr>
          <p:cNvPr id="34" name="Oval 19"/>
          <p:cNvSpPr>
            <a:spLocks noChangeArrowheads="1"/>
          </p:cNvSpPr>
          <p:nvPr/>
        </p:nvSpPr>
        <p:spPr bwMode="auto">
          <a:xfrm>
            <a:off x="5617816" y="3276393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/>
              <a:t>f</a:t>
            </a:r>
            <a:endParaRPr lang="en-US" altLang="zh-CN" b="1" dirty="0">
              <a:ea typeface="宋体" pitchFamily="2" charset="-122"/>
            </a:endParaRPr>
          </a:p>
        </p:txBody>
      </p:sp>
      <p:sp>
        <p:nvSpPr>
          <p:cNvPr id="35" name="Oval 19"/>
          <p:cNvSpPr>
            <a:spLocks noChangeArrowheads="1"/>
          </p:cNvSpPr>
          <p:nvPr/>
        </p:nvSpPr>
        <p:spPr bwMode="auto">
          <a:xfrm>
            <a:off x="4704498" y="4537506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g</a:t>
            </a:r>
          </a:p>
        </p:txBody>
      </p:sp>
      <p:sp>
        <p:nvSpPr>
          <p:cNvPr id="36" name="Oval 19"/>
          <p:cNvSpPr>
            <a:spLocks noChangeArrowheads="1"/>
          </p:cNvSpPr>
          <p:nvPr/>
        </p:nvSpPr>
        <p:spPr bwMode="auto">
          <a:xfrm>
            <a:off x="5617816" y="4205256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h</a:t>
            </a:r>
          </a:p>
        </p:txBody>
      </p:sp>
      <p:cxnSp>
        <p:nvCxnSpPr>
          <p:cNvPr id="37" name="直接连接符 36"/>
          <p:cNvCxnSpPr/>
          <p:nvPr/>
        </p:nvCxnSpPr>
        <p:spPr bwMode="auto">
          <a:xfrm flipH="1">
            <a:off x="4027829" y="3198028"/>
            <a:ext cx="325658" cy="47964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 bwMode="auto">
          <a:xfrm flipH="1">
            <a:off x="3601365" y="3937502"/>
            <a:ext cx="251700" cy="40919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 bwMode="auto">
          <a:xfrm flipH="1" flipV="1">
            <a:off x="3669684" y="4525931"/>
            <a:ext cx="419272" cy="11368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36" idx="1"/>
            <a:endCxn id="29" idx="5"/>
          </p:cNvCxnSpPr>
          <p:nvPr/>
        </p:nvCxnSpPr>
        <p:spPr bwMode="auto">
          <a:xfrm flipH="1" flipV="1">
            <a:off x="4547442" y="3178975"/>
            <a:ext cx="1117336" cy="107324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stCxn id="34" idx="1"/>
          </p:cNvCxnSpPr>
          <p:nvPr/>
        </p:nvCxnSpPr>
        <p:spPr bwMode="auto">
          <a:xfrm flipH="1" flipV="1">
            <a:off x="5454987" y="3011706"/>
            <a:ext cx="209791" cy="31164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>
            <a:stCxn id="34" idx="3"/>
            <a:endCxn id="35" idx="7"/>
          </p:cNvCxnSpPr>
          <p:nvPr/>
        </p:nvCxnSpPr>
        <p:spPr bwMode="auto">
          <a:xfrm flipH="1">
            <a:off x="4978211" y="3550106"/>
            <a:ext cx="686567" cy="103436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stCxn id="36" idx="3"/>
            <a:endCxn id="35" idx="6"/>
          </p:cNvCxnSpPr>
          <p:nvPr/>
        </p:nvCxnSpPr>
        <p:spPr bwMode="auto">
          <a:xfrm flipH="1">
            <a:off x="5025173" y="4478969"/>
            <a:ext cx="639605" cy="21887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 bwMode="auto">
          <a:xfrm flipH="1">
            <a:off x="4319972" y="3048028"/>
            <a:ext cx="921722" cy="150185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19"/>
          <p:cNvSpPr>
            <a:spLocks noChangeArrowheads="1"/>
          </p:cNvSpPr>
          <p:nvPr/>
        </p:nvSpPr>
        <p:spPr bwMode="auto">
          <a:xfrm>
            <a:off x="7323902" y="2916241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a</a:t>
            </a:r>
          </a:p>
        </p:txBody>
      </p:sp>
      <p:sp>
        <p:nvSpPr>
          <p:cNvPr id="63" name="Oval 19"/>
          <p:cNvSpPr>
            <a:spLocks noChangeArrowheads="1"/>
          </p:cNvSpPr>
          <p:nvPr/>
        </p:nvSpPr>
        <p:spPr bwMode="auto">
          <a:xfrm>
            <a:off x="6818454" y="3649600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b</a:t>
            </a:r>
          </a:p>
        </p:txBody>
      </p:sp>
      <p:sp>
        <p:nvSpPr>
          <p:cNvPr id="64" name="Oval 19"/>
          <p:cNvSpPr>
            <a:spLocks noChangeArrowheads="1"/>
          </p:cNvSpPr>
          <p:nvPr/>
        </p:nvSpPr>
        <p:spPr bwMode="auto">
          <a:xfrm>
            <a:off x="6399182" y="4312180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c</a:t>
            </a:r>
          </a:p>
        </p:txBody>
      </p:sp>
      <p:sp>
        <p:nvSpPr>
          <p:cNvPr id="65" name="Oval 19"/>
          <p:cNvSpPr>
            <a:spLocks noChangeArrowheads="1"/>
          </p:cNvSpPr>
          <p:nvPr/>
        </p:nvSpPr>
        <p:spPr bwMode="auto">
          <a:xfrm>
            <a:off x="7139129" y="4522678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d</a:t>
            </a:r>
          </a:p>
        </p:txBody>
      </p:sp>
      <p:sp>
        <p:nvSpPr>
          <p:cNvPr id="67" name="Oval 19"/>
          <p:cNvSpPr>
            <a:spLocks noChangeArrowheads="1"/>
          </p:cNvSpPr>
          <p:nvPr/>
        </p:nvSpPr>
        <p:spPr bwMode="auto">
          <a:xfrm>
            <a:off x="8213485" y="2755903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e</a:t>
            </a:r>
          </a:p>
        </p:txBody>
      </p:sp>
      <p:sp>
        <p:nvSpPr>
          <p:cNvPr id="69" name="Oval 19"/>
          <p:cNvSpPr>
            <a:spLocks noChangeArrowheads="1"/>
          </p:cNvSpPr>
          <p:nvPr/>
        </p:nvSpPr>
        <p:spPr bwMode="auto">
          <a:xfrm>
            <a:off x="8667989" y="3287372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/>
              <a:t>f</a:t>
            </a:r>
            <a:endParaRPr lang="en-US" altLang="zh-CN" b="1" dirty="0">
              <a:ea typeface="宋体" pitchFamily="2" charset="-122"/>
            </a:endParaRPr>
          </a:p>
        </p:txBody>
      </p:sp>
      <p:sp>
        <p:nvSpPr>
          <p:cNvPr id="71" name="Oval 19"/>
          <p:cNvSpPr>
            <a:spLocks noChangeArrowheads="1"/>
          </p:cNvSpPr>
          <p:nvPr/>
        </p:nvSpPr>
        <p:spPr bwMode="auto">
          <a:xfrm>
            <a:off x="7754671" y="4548485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g</a:t>
            </a:r>
          </a:p>
        </p:txBody>
      </p:sp>
      <p:sp>
        <p:nvSpPr>
          <p:cNvPr id="72" name="Oval 19"/>
          <p:cNvSpPr>
            <a:spLocks noChangeArrowheads="1"/>
          </p:cNvSpPr>
          <p:nvPr/>
        </p:nvSpPr>
        <p:spPr bwMode="auto">
          <a:xfrm>
            <a:off x="8667989" y="4216235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h</a:t>
            </a:r>
          </a:p>
        </p:txBody>
      </p:sp>
      <p:cxnSp>
        <p:nvCxnSpPr>
          <p:cNvPr id="74" name="直接连接符 73"/>
          <p:cNvCxnSpPr/>
          <p:nvPr/>
        </p:nvCxnSpPr>
        <p:spPr bwMode="auto">
          <a:xfrm flipH="1">
            <a:off x="7078002" y="3209007"/>
            <a:ext cx="325658" cy="47964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 bwMode="auto">
          <a:xfrm flipH="1">
            <a:off x="6651538" y="3948481"/>
            <a:ext cx="251700" cy="40919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 bwMode="auto">
          <a:xfrm flipH="1" flipV="1">
            <a:off x="6719857" y="4536910"/>
            <a:ext cx="419272" cy="11368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>
            <a:stCxn id="72" idx="0"/>
            <a:endCxn id="69" idx="4"/>
          </p:cNvCxnSpPr>
          <p:nvPr/>
        </p:nvCxnSpPr>
        <p:spPr bwMode="auto">
          <a:xfrm flipV="1">
            <a:off x="8828327" y="3608047"/>
            <a:ext cx="0" cy="60818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>
            <a:stCxn id="69" idx="1"/>
          </p:cNvCxnSpPr>
          <p:nvPr/>
        </p:nvCxnSpPr>
        <p:spPr bwMode="auto">
          <a:xfrm flipH="1" flipV="1">
            <a:off x="8505160" y="3022685"/>
            <a:ext cx="209791" cy="31164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>
            <a:endCxn id="62" idx="7"/>
          </p:cNvCxnSpPr>
          <p:nvPr/>
        </p:nvCxnSpPr>
        <p:spPr bwMode="auto">
          <a:xfrm flipH="1">
            <a:off x="7597615" y="2902945"/>
            <a:ext cx="615871" cy="6025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>
            <a:stCxn id="72" idx="3"/>
            <a:endCxn id="71" idx="6"/>
          </p:cNvCxnSpPr>
          <p:nvPr/>
        </p:nvCxnSpPr>
        <p:spPr bwMode="auto">
          <a:xfrm flipH="1">
            <a:off x="8075346" y="4489948"/>
            <a:ext cx="639605" cy="21887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>
            <a:stCxn id="71" idx="2"/>
          </p:cNvCxnSpPr>
          <p:nvPr/>
        </p:nvCxnSpPr>
        <p:spPr bwMode="auto">
          <a:xfrm flipH="1" flipV="1">
            <a:off x="7459804" y="4697844"/>
            <a:ext cx="294867" cy="1097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403660" y="5008530"/>
            <a:ext cx="881973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最优解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239227" y="5008530"/>
            <a:ext cx="881973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近似解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34788" y="5008530"/>
            <a:ext cx="1811714" cy="646331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构造最小生成树</a:t>
            </a:r>
            <a:endParaRPr lang="en-US" altLang="zh-CN" b="1" dirty="0">
              <a:solidFill>
                <a:srgbClr val="000099"/>
              </a:solidFill>
              <a:ea typeface="黑体" pitchFamily="49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先序遍历</a:t>
            </a:r>
          </a:p>
        </p:txBody>
      </p:sp>
    </p:spTree>
    <p:extLst>
      <p:ext uri="{BB962C8B-B14F-4D97-AF65-F5344CB8AC3E}">
        <p14:creationId xmlns:p14="http://schemas.microsoft.com/office/powerpoint/2010/main" val="70652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500"/>
                            </p:stCondLst>
                            <p:childTnLst>
                              <p:par>
                                <p:cTn id="1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69" grpId="0" animBg="1"/>
      <p:bldP spid="71" grpId="0" animBg="1"/>
      <p:bldP spid="7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旅行商问题</a:t>
            </a:r>
            <a:r>
              <a:rPr lang="en-US" altLang="zh-CN" dirty="0"/>
              <a:t>(Hamilton</a:t>
            </a:r>
            <a:r>
              <a:rPr lang="zh-CN" altLang="en-US" dirty="0"/>
              <a:t>环</a:t>
            </a:r>
            <a:r>
              <a:rPr lang="en-US" altLang="zh-CN" dirty="0"/>
              <a:t>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近似算法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性能分析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时间复杂度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构造最小生成树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𝑶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</a:rPr>
                          <m:t>|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𝑽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|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2"/>
                <a:r>
                  <a:rPr lang="zh-CN" altLang="en-US" dirty="0"/>
                  <a:t>先序遍历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𝑶</m:t>
                    </m:r>
                    <m:r>
                      <a:rPr lang="en-US" altLang="zh-CN" i="1">
                        <a:latin typeface="Cambria Math"/>
                      </a:rPr>
                      <m:t>(|</m:t>
                    </m:r>
                    <m:r>
                      <a:rPr lang="en-US" altLang="zh-CN" i="1">
                        <a:latin typeface="Cambria Math"/>
                      </a:rPr>
                      <m:t>𝑽</m:t>
                    </m:r>
                    <m:r>
                      <a:rPr lang="en-US" altLang="zh-CN" i="1">
                        <a:latin typeface="Cambria Math"/>
                      </a:rPr>
                      <m:t>|)</m:t>
                    </m:r>
                  </m:oMath>
                </a14:m>
                <a:endParaRPr lang="en-US" altLang="zh-CN" dirty="0"/>
              </a:p>
              <a:p>
                <a:pPr lvl="2"/>
                <a:r>
                  <a:rPr lang="zh-CN" altLang="en-US" dirty="0"/>
                  <a:t>总时间复杂度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𝑶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|</m:t>
                        </m:r>
                        <m:r>
                          <a:rPr lang="en-US" altLang="zh-CN" i="1">
                            <a:latin typeface="Cambria Math"/>
                          </a:rPr>
                          <m:t>𝑽</m:t>
                        </m:r>
                        <m:r>
                          <a:rPr lang="en-US" altLang="zh-CN" i="1">
                            <a:latin typeface="Cambria Math"/>
                          </a:rPr>
                          <m:t>|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2"/>
                <a:endParaRPr lang="en-US" altLang="zh-CN" dirty="0"/>
              </a:p>
              <a:p>
                <a:pPr lvl="1"/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1811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本章内容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近似算法的基本概念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r>
              <a:rPr lang="zh-CN" altLang="en-US" dirty="0"/>
              <a:t>顶点覆盖</a:t>
            </a:r>
            <a:r>
              <a:rPr lang="zh-CN" altLang="zh-CN" dirty="0"/>
              <a:t>问题</a:t>
            </a:r>
          </a:p>
          <a:p>
            <a:r>
              <a:rPr lang="zh-CN" altLang="en-US" dirty="0"/>
              <a:t>集合覆盖问题</a:t>
            </a:r>
            <a:endParaRPr lang="en-US" altLang="zh-CN" dirty="0"/>
          </a:p>
          <a:p>
            <a:r>
              <a:rPr lang="zh-CN" altLang="en-US" dirty="0"/>
              <a:t>旅行商问题</a:t>
            </a:r>
            <a:endParaRPr lang="zh-CN" altLang="zh-CN" dirty="0"/>
          </a:p>
          <a:p>
            <a:r>
              <a:rPr lang="zh-CN" altLang="en-US" dirty="0"/>
              <a:t>子集和问题</a:t>
            </a:r>
            <a:endParaRPr lang="en-US" altLang="zh-CN" dirty="0"/>
          </a:p>
          <a:p>
            <a:r>
              <a:rPr lang="zh-CN" altLang="en-US" dirty="0"/>
              <a:t>线性规划</a:t>
            </a:r>
            <a:endParaRPr lang="zh-CN" altLang="zh-CN" dirty="0"/>
          </a:p>
          <a:p>
            <a:endParaRPr lang="zh-CN" altLang="en-US" dirty="0">
              <a:latin typeface="Arial" charset="0"/>
              <a:ea typeface="黑体" pitchFamily="2" charset="-122"/>
            </a:endParaRPr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旅行商问题</a:t>
            </a:r>
            <a:r>
              <a:rPr lang="en-US" altLang="zh-CN" dirty="0"/>
              <a:t>(Hamilton</a:t>
            </a:r>
            <a:r>
              <a:rPr lang="zh-CN" altLang="en-US" dirty="0"/>
              <a:t>环</a:t>
            </a:r>
            <a:r>
              <a:rPr lang="en-US" altLang="zh-CN" dirty="0"/>
              <a:t>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近似算法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性能分析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Ratio Bound</a:t>
                </a:r>
                <a:r>
                  <a:rPr lang="zh-CN" altLang="en-US" dirty="0"/>
                  <a:t>为</a:t>
                </a:r>
                <a:r>
                  <a:rPr lang="en-US" altLang="zh-CN" dirty="0"/>
                  <a:t>2</a:t>
                </a:r>
              </a:p>
              <a:p>
                <a:pPr lvl="2"/>
                <a:r>
                  <a:rPr lang="zh-CN" altLang="en-US" dirty="0"/>
                  <a:t>令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𝑶𝑷𝑻</m:t>
                    </m:r>
                  </m:oMath>
                </a14:m>
                <a:r>
                  <a:rPr lang="zh-CN" altLang="en-US" dirty="0"/>
                  <a:t>为最优解，路径权值和即代价为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𝑪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r>
                      <a:rPr lang="en-US" altLang="zh-CN" i="1">
                        <a:latin typeface="Cambria Math"/>
                      </a:rPr>
                      <m:t>𝑶𝑷𝑻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𝑶𝑷𝑻</m:t>
                    </m:r>
                  </m:oMath>
                </a14:m>
                <a:r>
                  <a:rPr lang="zh-CN" altLang="en-US" dirty="0"/>
                  <a:t>环中删除一条边可得一棵生成树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</a:rPr>
                      <m:t>𝑻</m:t>
                    </m:r>
                    <m:r>
                      <a:rPr lang="en-US" altLang="zh-CN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zh-CN" altLang="en-US" dirty="0"/>
                  <a:t>，代价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𝑪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r>
                      <a:rPr lang="en-US" altLang="zh-CN" i="1">
                        <a:latin typeface="Cambria Math"/>
                      </a:rPr>
                      <m:t>𝑻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2"/>
                <a:r>
                  <a:rPr lang="zh-CN" altLang="en-US" dirty="0"/>
                  <a:t>构造的最小生成树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𝒎𝒊𝒏</m:t>
                        </m:r>
                      </m:sub>
                    </m:sSub>
                  </m:oMath>
                </a14:m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𝑪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𝒎𝒊𝒏</m:t>
                            </m:r>
                          </m:sub>
                        </m:sSub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≤</m:t>
                    </m:r>
                    <m:r>
                      <a:rPr lang="en-US" altLang="zh-CN" i="1">
                        <a:latin typeface="Cambria Math"/>
                      </a:rPr>
                      <m:t>𝑪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𝑻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≤</m:t>
                    </m:r>
                    <m:r>
                      <a:rPr lang="en-US" altLang="zh-CN" i="1">
                        <a:latin typeface="Cambria Math"/>
                      </a:rPr>
                      <m:t>𝑪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</a:rPr>
                      <m:t>𝑶𝑷𝑻</m:t>
                    </m:r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2"/>
                <a:r>
                  <a:rPr lang="zh-CN" altLang="en-US" dirty="0"/>
                  <a:t>先序遍历实际上对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𝒎𝒊𝒏</m:t>
                        </m:r>
                      </m:sub>
                    </m:sSub>
                  </m:oMath>
                </a14:m>
                <a:r>
                  <a:rPr lang="zh-CN" altLang="en-US" dirty="0"/>
                  <a:t>中所有的边走了</a:t>
                </a:r>
                <a:r>
                  <a:rPr lang="en-US" altLang="zh-CN" dirty="0"/>
                  <a:t>2</a:t>
                </a:r>
                <a:r>
                  <a:rPr lang="zh-CN" altLang="en-US" dirty="0"/>
                  <a:t>次，即代价为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𝟐</m:t>
                    </m:r>
                    <m:r>
                      <a:rPr lang="en-US" altLang="zh-CN" i="1">
                        <a:latin typeface="Cambria Math"/>
                      </a:rPr>
                      <m:t>𝑪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𝒎𝒊𝒏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dirty="0"/>
              </a:p>
              <a:p>
                <a:pPr lvl="2"/>
                <a:r>
                  <a:rPr lang="zh-CN" altLang="en-US" dirty="0"/>
                  <a:t>按先序遍历的节点第一次访问的顺序构造的</a:t>
                </a:r>
                <a:r>
                  <a:rPr lang="en-US" altLang="zh-CN" dirty="0"/>
                  <a:t>Hamilton</a:t>
                </a:r>
                <a:r>
                  <a:rPr lang="zh-CN" altLang="en-US" dirty="0"/>
                  <a:t>环为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𝑨</m:t>
                    </m:r>
                  </m:oMath>
                </a14:m>
                <a:r>
                  <a:rPr lang="zh-CN" altLang="en-US" dirty="0"/>
                  <a:t>，是先序遍历</a:t>
                </a:r>
                <a:r>
                  <a:rPr lang="en-US" altLang="zh-CN" dirty="0"/>
                  <a:t>2</a:t>
                </a:r>
                <a:r>
                  <a:rPr lang="zh-CN" altLang="en-US" dirty="0"/>
                  <a:t>次访问满足三角不等式的简化</a:t>
                </a:r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𝑪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≤</m:t>
                    </m:r>
                    <m:r>
                      <a:rPr lang="en-US" altLang="zh-CN" b="1" i="1" smtClean="0">
                        <a:latin typeface="Cambria Math"/>
                      </a:rPr>
                      <m:t>𝟐</m:t>
                    </m:r>
                    <m:r>
                      <a:rPr lang="en-US" altLang="zh-CN" i="1">
                        <a:latin typeface="Cambria Math"/>
                      </a:rPr>
                      <m:t>𝑪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𝒎𝒊𝒏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/>
                      </a:rPr>
                      <m:t>≤</m:t>
                    </m:r>
                    <m:r>
                      <a:rPr lang="en-US" altLang="zh-CN" b="1" i="1" smtClean="0">
                        <a:latin typeface="Cambria Math"/>
                      </a:rPr>
                      <m:t>𝟐</m:t>
                    </m:r>
                    <m:r>
                      <a:rPr lang="en-US" altLang="zh-CN" i="1">
                        <a:latin typeface="Cambria Math"/>
                      </a:rPr>
                      <m:t>𝑪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r>
                      <a:rPr lang="en-US" altLang="zh-CN" i="1">
                        <a:latin typeface="Cambria Math"/>
                      </a:rPr>
                      <m:t>𝑶𝑷𝑻</m:t>
                    </m:r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 r="-2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  <p:sp>
        <p:nvSpPr>
          <p:cNvPr id="5" name="Oval 19"/>
          <p:cNvSpPr>
            <a:spLocks noChangeArrowheads="1"/>
          </p:cNvSpPr>
          <p:nvPr/>
        </p:nvSpPr>
        <p:spPr bwMode="auto">
          <a:xfrm>
            <a:off x="8122434" y="1247075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a</a:t>
            </a:r>
          </a:p>
        </p:txBody>
      </p:sp>
      <p:sp>
        <p:nvSpPr>
          <p:cNvPr id="6" name="Oval 19"/>
          <p:cNvSpPr>
            <a:spLocks noChangeArrowheads="1"/>
          </p:cNvSpPr>
          <p:nvPr/>
        </p:nvSpPr>
        <p:spPr bwMode="auto">
          <a:xfrm>
            <a:off x="7825552" y="1909655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/>
              <a:t>b</a:t>
            </a:r>
            <a:endParaRPr lang="en-US" altLang="zh-CN" b="1" dirty="0">
              <a:ea typeface="宋体" pitchFamily="2" charset="-122"/>
            </a:endParaRPr>
          </a:p>
        </p:txBody>
      </p:sp>
      <p:sp>
        <p:nvSpPr>
          <p:cNvPr id="7" name="Oval 19"/>
          <p:cNvSpPr>
            <a:spLocks noChangeArrowheads="1"/>
          </p:cNvSpPr>
          <p:nvPr/>
        </p:nvSpPr>
        <p:spPr bwMode="auto">
          <a:xfrm>
            <a:off x="8499797" y="1922114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c</a:t>
            </a:r>
          </a:p>
        </p:txBody>
      </p:sp>
      <p:cxnSp>
        <p:nvCxnSpPr>
          <p:cNvPr id="8" name="直接连接符 7"/>
          <p:cNvCxnSpPr/>
          <p:nvPr/>
        </p:nvCxnSpPr>
        <p:spPr bwMode="auto">
          <a:xfrm flipH="1">
            <a:off x="7942675" y="1545956"/>
            <a:ext cx="183381" cy="37615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 bwMode="auto">
          <a:xfrm flipH="1" flipV="1">
            <a:off x="8452834" y="1501273"/>
            <a:ext cx="207300" cy="420841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6506801" y="1222090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a</a:t>
            </a:r>
          </a:p>
        </p:txBody>
      </p:sp>
      <p:sp>
        <p:nvSpPr>
          <p:cNvPr id="13" name="Oval 19"/>
          <p:cNvSpPr>
            <a:spLocks noChangeArrowheads="1"/>
          </p:cNvSpPr>
          <p:nvPr/>
        </p:nvSpPr>
        <p:spPr bwMode="auto">
          <a:xfrm>
            <a:off x="6209919" y="1884670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/>
              <a:t>b</a:t>
            </a:r>
            <a:endParaRPr lang="en-US" altLang="zh-CN" b="1" dirty="0">
              <a:ea typeface="宋体" pitchFamily="2" charset="-122"/>
            </a:endParaRPr>
          </a:p>
        </p:txBody>
      </p:sp>
      <p:sp>
        <p:nvSpPr>
          <p:cNvPr id="14" name="Oval 19"/>
          <p:cNvSpPr>
            <a:spLocks noChangeArrowheads="1"/>
          </p:cNvSpPr>
          <p:nvPr/>
        </p:nvSpPr>
        <p:spPr bwMode="auto">
          <a:xfrm>
            <a:off x="6884164" y="1897129"/>
            <a:ext cx="320675" cy="32067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ea typeface="宋体" pitchFamily="2" charset="-122"/>
              </a:rPr>
              <a:t>c</a:t>
            </a:r>
          </a:p>
        </p:txBody>
      </p:sp>
      <p:cxnSp>
        <p:nvCxnSpPr>
          <p:cNvPr id="15" name="直接连接符 14"/>
          <p:cNvCxnSpPr/>
          <p:nvPr/>
        </p:nvCxnSpPr>
        <p:spPr bwMode="auto">
          <a:xfrm flipH="1">
            <a:off x="6483757" y="1545956"/>
            <a:ext cx="183381" cy="376158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 bwMode="auto">
          <a:xfrm flipH="1" flipV="1">
            <a:off x="6723826" y="1545956"/>
            <a:ext cx="207300" cy="420841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 bwMode="auto">
          <a:xfrm flipH="1" flipV="1">
            <a:off x="8158158" y="2069993"/>
            <a:ext cx="353570" cy="12459"/>
          </a:xfrm>
          <a:prstGeom prst="line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 bwMode="auto">
          <a:xfrm flipH="1">
            <a:off x="6347213" y="1508512"/>
            <a:ext cx="183381" cy="37615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 bwMode="auto">
          <a:xfrm flipH="1" flipV="1">
            <a:off x="6837201" y="1488814"/>
            <a:ext cx="207300" cy="420841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56097" y="2109089"/>
            <a:ext cx="1095172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err="1">
                <a:solidFill>
                  <a:srgbClr val="000099"/>
                </a:solidFill>
                <a:ea typeface="黑体" pitchFamily="49" charset="-122"/>
              </a:rPr>
              <a:t>a,b,a,c,a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17661" y="2109089"/>
            <a:ext cx="902811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err="1">
                <a:solidFill>
                  <a:srgbClr val="000099"/>
                </a:solidFill>
                <a:ea typeface="黑体" pitchFamily="49" charset="-122"/>
              </a:rPr>
              <a:t>a,b,c,a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4999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616D57-1CE9-4F5D-9F8E-93616E52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线性规划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5EE750-CFAE-45F4-AE69-174083449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给定</a:t>
            </a:r>
            <a:endParaRPr lang="en-US" altLang="zh-CN" dirty="0"/>
          </a:p>
          <a:p>
            <a:pPr lvl="1"/>
            <a:r>
              <a:rPr lang="en-US" altLang="zh-CN" dirty="0"/>
              <a:t>n</a:t>
            </a:r>
            <a:r>
              <a:rPr lang="zh-CN" altLang="en-US" dirty="0"/>
              <a:t>个变量</a:t>
            </a:r>
            <a:endParaRPr lang="en-US" altLang="zh-CN" dirty="0"/>
          </a:p>
          <a:p>
            <a:pPr lvl="1"/>
            <a:r>
              <a:rPr lang="en-US" altLang="zh-CN" dirty="0"/>
              <a:t>m</a:t>
            </a:r>
            <a:r>
              <a:rPr lang="zh-CN" altLang="en-US" dirty="0"/>
              <a:t>个约束</a:t>
            </a:r>
            <a:endParaRPr lang="en-US" altLang="zh-CN" dirty="0"/>
          </a:p>
          <a:p>
            <a:pPr lvl="1"/>
            <a:r>
              <a:rPr lang="zh-CN" altLang="en-US" dirty="0"/>
              <a:t>以及线性目标函数</a:t>
            </a:r>
            <a:endParaRPr lang="en-US" altLang="zh-CN" dirty="0"/>
          </a:p>
          <a:p>
            <a:r>
              <a:rPr lang="zh-CN" altLang="en-US" dirty="0"/>
              <a:t>目标</a:t>
            </a:r>
            <a:endParaRPr lang="en-US" altLang="zh-CN" dirty="0"/>
          </a:p>
          <a:p>
            <a:pPr lvl="1"/>
            <a:r>
              <a:rPr lang="zh-CN" altLang="en-US" dirty="0"/>
              <a:t>在满足约束条件下求解最优目标函数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5C3E49-A4F2-45D2-A4B4-1BE4511E9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7133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616D57-1CE9-4F5D-9F8E-93616E52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线性规划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5EE750-CFAE-45F4-AE69-174083449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示例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5C3E49-A4F2-45D2-A4B4-1BE4511E9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CC4968-0719-47C8-B96D-C637649E9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620" y="2299393"/>
            <a:ext cx="4608512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Objective: min 5x</a:t>
            </a:r>
            <a:r>
              <a:rPr lang="en-US" altLang="zh-CN" sz="2400" baseline="-250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+4x</a:t>
            </a:r>
            <a:r>
              <a:rPr lang="en-US" altLang="zh-CN" sz="2400" baseline="-250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</a:p>
          <a:p>
            <a:pPr defTabSz="914400" eaLnBrk="1" hangingPunct="1"/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Subject to: 5x</a:t>
            </a:r>
            <a:r>
              <a:rPr lang="en-US" altLang="zh-CN" sz="2400" baseline="-250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+5x</a:t>
            </a:r>
            <a:r>
              <a:rPr lang="en-US" altLang="zh-CN" sz="2400" baseline="-250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≥ 15</a:t>
            </a:r>
            <a:endParaRPr lang="en-US" altLang="zh-CN" sz="2400" baseline="-25000" dirty="0">
              <a:solidFill>
                <a:schemeClr val="bg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defTabSz="914400" eaLnBrk="1" hangingPunct="1"/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	  and x</a:t>
            </a:r>
            <a:r>
              <a:rPr lang="en-US" altLang="zh-CN" sz="2400" baseline="-250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+3x</a:t>
            </a:r>
            <a:r>
              <a:rPr lang="en-US" altLang="zh-CN" sz="2400" baseline="-250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≥ 5</a:t>
            </a:r>
            <a:endParaRPr lang="en-US" altLang="zh-CN" sz="2400" baseline="-25000" dirty="0">
              <a:solidFill>
                <a:schemeClr val="bg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defTabSz="914400" eaLnBrk="1" hangingPunct="1"/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	  and 2x</a:t>
            </a:r>
            <a:r>
              <a:rPr lang="en-US" altLang="zh-CN" sz="2400" baseline="-250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+x</a:t>
            </a:r>
            <a:r>
              <a:rPr lang="en-US" altLang="zh-CN" sz="2400" baseline="-250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≥ 5</a:t>
            </a:r>
          </a:p>
        </p:txBody>
      </p:sp>
    </p:spTree>
    <p:extLst>
      <p:ext uri="{BB962C8B-B14F-4D97-AF65-F5344CB8AC3E}">
        <p14:creationId xmlns:p14="http://schemas.microsoft.com/office/powerpoint/2010/main" val="2145311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616D57-1CE9-4F5D-9F8E-93616E52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线性规划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5EE750-CFAE-45F4-AE69-174083449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示例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5C3E49-A4F2-45D2-A4B4-1BE4511E9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FB8E87D-F10A-44C8-B0CE-F9C3E2A4A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3" t="21835" r="6277" b="9750"/>
          <a:stretch>
            <a:fillRect/>
          </a:stretch>
        </p:blipFill>
        <p:spPr bwMode="auto">
          <a:xfrm>
            <a:off x="344487" y="2355465"/>
            <a:ext cx="6351588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CC4968-0719-47C8-B96D-C637649E9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116" y="4309448"/>
            <a:ext cx="3430724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Objective: min 5x</a:t>
            </a:r>
            <a:r>
              <a:rPr lang="en-US" altLang="zh-CN" sz="2400" baseline="-250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+4x</a:t>
            </a:r>
            <a:r>
              <a:rPr lang="en-US" altLang="zh-CN" sz="2400" baseline="-250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</a:p>
          <a:p>
            <a:pPr defTabSz="914400" eaLnBrk="1" hangingPunct="1"/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Subject to: 5x</a:t>
            </a:r>
            <a:r>
              <a:rPr lang="en-US" altLang="zh-CN" sz="2400" baseline="-250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+5x</a:t>
            </a:r>
            <a:r>
              <a:rPr lang="en-US" altLang="zh-CN" sz="2400" baseline="-250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≥ 15</a:t>
            </a:r>
            <a:endParaRPr lang="en-US" altLang="zh-CN" sz="2400" baseline="-25000" dirty="0">
              <a:solidFill>
                <a:schemeClr val="bg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defTabSz="914400" eaLnBrk="1" hangingPunct="1"/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	  and x</a:t>
            </a:r>
            <a:r>
              <a:rPr lang="en-US" altLang="zh-CN" sz="2400" baseline="-250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+3x</a:t>
            </a:r>
            <a:r>
              <a:rPr lang="en-US" altLang="zh-CN" sz="2400" baseline="-250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≥ 5</a:t>
            </a:r>
            <a:endParaRPr lang="en-US" altLang="zh-CN" sz="2400" baseline="-25000" dirty="0">
              <a:solidFill>
                <a:schemeClr val="bg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defTabSz="914400" eaLnBrk="1" hangingPunct="1"/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	  and 2x</a:t>
            </a:r>
            <a:r>
              <a:rPr lang="en-US" altLang="zh-CN" sz="2400" baseline="-250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+x</a:t>
            </a:r>
            <a:r>
              <a:rPr lang="en-US" altLang="zh-CN" sz="2400" baseline="-250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400" dirty="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≥ 5</a:t>
            </a:r>
          </a:p>
        </p:txBody>
      </p:sp>
    </p:spTree>
    <p:extLst>
      <p:ext uri="{BB962C8B-B14F-4D97-AF65-F5344CB8AC3E}">
        <p14:creationId xmlns:p14="http://schemas.microsoft.com/office/powerpoint/2010/main" val="3575740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616D57-1CE9-4F5D-9F8E-93616E52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线性规划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5EE750-CFAE-45F4-AE69-174083449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求解线性规划方法</a:t>
            </a:r>
            <a:endParaRPr lang="en-US" altLang="zh-CN" dirty="0"/>
          </a:p>
          <a:p>
            <a:pPr lvl="1" eaLnBrk="1" hangingPunct="1"/>
            <a:r>
              <a:rPr lang="en-US" altLang="zh-CN" dirty="0">
                <a:ea typeface="宋体" panose="02010600030101010101" pitchFamily="2" charset="-122"/>
              </a:rPr>
              <a:t>Simplex algorithm (Dantzig – 1947) – practical, widely used, exponential time in worst case</a:t>
            </a:r>
          </a:p>
          <a:p>
            <a:pPr lvl="1" eaLnBrk="1" hangingPunct="1"/>
            <a:r>
              <a:rPr lang="en-US" altLang="zh-CN" dirty="0">
                <a:ea typeface="宋体" panose="02010600030101010101" pitchFamily="2" charset="-122"/>
              </a:rPr>
              <a:t>Ellipsoid algorithm (</a:t>
            </a:r>
            <a:r>
              <a:rPr lang="en-US" altLang="zh-CN" dirty="0" err="1">
                <a:ea typeface="宋体" panose="02010600030101010101" pitchFamily="2" charset="-122"/>
              </a:rPr>
              <a:t>Khachiyan</a:t>
            </a:r>
            <a:r>
              <a:rPr lang="en-US" altLang="zh-CN" dirty="0">
                <a:ea typeface="宋体" panose="02010600030101010101" pitchFamily="2" charset="-122"/>
              </a:rPr>
              <a:t> – 1979) – impractical, polynomial time</a:t>
            </a:r>
          </a:p>
          <a:p>
            <a:pPr lvl="1" eaLnBrk="1" hangingPunct="1"/>
            <a:r>
              <a:rPr lang="en-US" altLang="zh-CN" dirty="0">
                <a:ea typeface="宋体" panose="02010600030101010101" pitchFamily="2" charset="-122"/>
              </a:rPr>
              <a:t>Interior point algorithm (</a:t>
            </a:r>
            <a:r>
              <a:rPr lang="en-US" altLang="zh-CN" dirty="0" err="1">
                <a:ea typeface="宋体" panose="02010600030101010101" pitchFamily="2" charset="-122"/>
              </a:rPr>
              <a:t>Kharmarkar</a:t>
            </a:r>
            <a:r>
              <a:rPr lang="en-US" altLang="zh-CN" dirty="0">
                <a:ea typeface="宋体" panose="02010600030101010101" pitchFamily="2" charset="-122"/>
              </a:rPr>
              <a:t> – 1984) – practical, polynomial time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5C3E49-A4F2-45D2-A4B4-1BE4511E9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29963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616D57-1CE9-4F5D-9F8E-93616E52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线性规划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5EE750-CFAE-45F4-AE69-174083449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一般表示</a:t>
            </a:r>
            <a:endParaRPr lang="en-US" altLang="zh-CN" dirty="0"/>
          </a:p>
          <a:p>
            <a:endParaRPr lang="en-US" altLang="zh-CN" dirty="0"/>
          </a:p>
          <a:p>
            <a:pPr lvl="1"/>
            <a:r>
              <a:rPr lang="en-US" altLang="zh-CN" dirty="0"/>
              <a:t>Min</a:t>
            </a:r>
          </a:p>
          <a:p>
            <a:endParaRPr lang="en-US" altLang="zh-CN" dirty="0"/>
          </a:p>
          <a:p>
            <a:pPr lvl="1"/>
            <a:r>
              <a:rPr lang="zh-CN" altLang="en-US" dirty="0"/>
              <a:t>满足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5C3E49-A4F2-45D2-A4B4-1BE4511E9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25</a:t>
            </a:fld>
            <a:endParaRPr lang="en-US" altLang="zh-CN" dirty="0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CE589185-4918-4675-85A5-3C64788058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298107"/>
              </p:ext>
            </p:extLst>
          </p:nvPr>
        </p:nvGraphicFramePr>
        <p:xfrm>
          <a:off x="2015716" y="2384884"/>
          <a:ext cx="1332148" cy="856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482391" imgH="444307" progId="Equation.3">
                  <p:embed/>
                </p:oleObj>
              </mc:Choice>
              <mc:Fallback>
                <p:oleObj name="Equation" r:id="rId3" imgW="482391" imgH="444307" progId="Equation.3">
                  <p:embed/>
                  <p:pic>
                    <p:nvPicPr>
                      <p:cNvPr id="103428" name="Object 2">
                        <a:extLst>
                          <a:ext uri="{FF2B5EF4-FFF2-40B4-BE49-F238E27FC236}">
                            <a16:creationId xmlns:a16="http://schemas.microsoft.com/office/drawing/2014/main" id="{A3146482-2034-4048-8482-F7D83BE027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716" y="2384884"/>
                        <a:ext cx="1332148" cy="8566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E5B823FD-FDAA-43C5-847B-EAE115C5C6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38886"/>
              </p:ext>
            </p:extLst>
          </p:nvPr>
        </p:nvGraphicFramePr>
        <p:xfrm>
          <a:off x="2015717" y="3397087"/>
          <a:ext cx="1908212" cy="1273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5" imgW="748975" imgH="710891" progId="Equation.3">
                  <p:embed/>
                </p:oleObj>
              </mc:Choice>
              <mc:Fallback>
                <p:oleObj name="Equation" r:id="rId5" imgW="748975" imgH="710891" progId="Equation.3">
                  <p:embed/>
                  <p:pic>
                    <p:nvPicPr>
                      <p:cNvPr id="103429" name="Object 4">
                        <a:extLst>
                          <a:ext uri="{FF2B5EF4-FFF2-40B4-BE49-F238E27FC236}">
                            <a16:creationId xmlns:a16="http://schemas.microsoft.com/office/drawing/2014/main" id="{401BE182-49D1-4776-976E-4CC34C0B6F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717" y="3397087"/>
                        <a:ext cx="1908212" cy="1273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4ACC9456-01C4-4129-9D59-D0AEC1DF6443}"/>
              </a:ext>
            </a:extLst>
          </p:cNvPr>
          <p:cNvSpPr/>
          <p:nvPr/>
        </p:nvSpPr>
        <p:spPr>
          <a:xfrm>
            <a:off x="4247964" y="3609020"/>
            <a:ext cx="14940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 2" panose="05020102010507070707" pitchFamily="82" charset="2"/>
              <a:buNone/>
            </a:pPr>
            <a:r>
              <a:rPr lang="en-US" altLang="zh-CN" dirty="0" err="1"/>
              <a:t>i</a:t>
            </a:r>
            <a:r>
              <a:rPr lang="en-US" altLang="zh-CN" dirty="0"/>
              <a:t> = 1,…, m</a:t>
            </a:r>
          </a:p>
          <a:p>
            <a:pPr eaLnBrk="1" hangingPunct="1">
              <a:buFont typeface="Wingdings 2" panose="05020102010507070707" pitchFamily="82" charset="2"/>
              <a:buNone/>
            </a:pPr>
            <a:endParaRPr lang="en-US" altLang="zh-CN" dirty="0"/>
          </a:p>
          <a:p>
            <a:pPr eaLnBrk="1" hangingPunct="1">
              <a:buFont typeface="Wingdings 2" panose="05020102010507070707" pitchFamily="82" charset="2"/>
              <a:buNone/>
            </a:pPr>
            <a:r>
              <a:rPr lang="en-US" altLang="zh-CN" dirty="0"/>
              <a:t>j = 1,…, n</a:t>
            </a:r>
          </a:p>
        </p:txBody>
      </p:sp>
    </p:spTree>
    <p:extLst>
      <p:ext uri="{BB962C8B-B14F-4D97-AF65-F5344CB8AC3E}">
        <p14:creationId xmlns:p14="http://schemas.microsoft.com/office/powerpoint/2010/main" val="3748838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顶点覆盖问题</a:t>
            </a:r>
            <a:r>
              <a:rPr lang="en-US" altLang="zh-CN" dirty="0"/>
              <a:t>(</a:t>
            </a:r>
            <a:r>
              <a:rPr lang="zh-CN" altLang="en-US" dirty="0"/>
              <a:t>线性规划</a:t>
            </a:r>
            <a:r>
              <a:rPr lang="en-US" altLang="zh-CN" dirty="0"/>
              <a:t>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输入：无向图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𝑮</m:t>
                    </m:r>
                    <m:r>
                      <a:rPr lang="en-US" altLang="zh-CN" i="1">
                        <a:latin typeface="Cambria Math"/>
                      </a:rPr>
                      <m:t>=(</m:t>
                    </m:r>
                    <m:r>
                      <a:rPr lang="en-US" altLang="zh-CN" i="1">
                        <a:latin typeface="Cambria Math"/>
                      </a:rPr>
                      <m:t>𝑽</m:t>
                    </m:r>
                    <m:r>
                      <a:rPr lang="en-US" altLang="zh-CN" i="1">
                        <a:latin typeface="Cambria Math"/>
                      </a:rPr>
                      <m:t>,</m:t>
                    </m:r>
                    <m:r>
                      <a:rPr lang="en-US" altLang="zh-CN" i="1">
                        <a:latin typeface="Cambria Math"/>
                      </a:rPr>
                      <m:t>𝑬</m:t>
                    </m:r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/>
                  <a:t>，顶点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𝒗</m:t>
                    </m:r>
                  </m:oMath>
                </a14:m>
                <a:r>
                  <a:rPr lang="zh-CN" altLang="en-US" dirty="0"/>
                  <a:t>有权值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</a:rPr>
                      <m:t>𝝎</m:t>
                    </m:r>
                    <m:r>
                      <a:rPr lang="en-US" altLang="zh-CN" b="1" i="1" dirty="0" smtClean="0">
                        <a:latin typeface="Cambria Math"/>
                      </a:rPr>
                      <m:t>(</m:t>
                    </m:r>
                    <m:r>
                      <a:rPr lang="en-US" altLang="zh-CN" i="1" dirty="0">
                        <a:latin typeface="Cambria Math"/>
                      </a:rPr>
                      <m:t>𝒗</m:t>
                    </m:r>
                    <m:r>
                      <a:rPr lang="en-US" altLang="zh-CN" b="1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输出：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𝑨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𝑽</m:t>
                    </m:r>
                  </m:oMath>
                </a14:m>
                <a:r>
                  <a:rPr lang="zh-CN" altLang="en-US" dirty="0"/>
                  <a:t>，满足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Cambria Math"/>
                      </a:rPr>
                      <m:t>∀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𝒖</m:t>
                        </m:r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𝒗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𝑬</m:t>
                    </m:r>
                  </m:oMath>
                </a14:m>
                <a:r>
                  <a:rPr lang="zh-CN" altLang="en-US" dirty="0"/>
                  <a:t>，其中</a:t>
                </a:r>
                <a:r>
                  <a:rPr lang="en-US" altLang="zh-CN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Cambria Math"/>
                      </a:rPr>
                      <m:t>𝒖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𝑨</m:t>
                    </m:r>
                  </m:oMath>
                </a14:m>
                <a:r>
                  <a:rPr lang="zh-CN" altLang="en-US" dirty="0"/>
                  <a:t>或者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𝒗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𝑨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且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𝝎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CN" b="1" i="1" smtClean="0">
                            <a:latin typeface="Cambria Math"/>
                          </a:rPr>
                          <m:t>𝒗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𝑨</m:t>
                        </m:r>
                      </m:sub>
                      <m:sup/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  <m:r>
                          <a:rPr lang="en-US" altLang="zh-CN" i="1" dirty="0">
                            <a:latin typeface="Cambria Math"/>
                          </a:rPr>
                          <m:t>(</m:t>
                        </m:r>
                        <m:r>
                          <a:rPr lang="en-US" altLang="zh-CN" i="1" dirty="0">
                            <a:latin typeface="Cambria Math"/>
                          </a:rPr>
                          <m:t>𝒗</m:t>
                        </m:r>
                        <m:r>
                          <a:rPr lang="en-US" altLang="zh-CN" i="1" dirty="0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dirty="0"/>
                          <m:t> </m:t>
                        </m:r>
                      </m:e>
                    </m:nary>
                  </m:oMath>
                </a14:m>
                <a:r>
                  <a:rPr lang="zh-CN" altLang="en-US" dirty="0"/>
                  <a:t>最小</a:t>
                </a:r>
                <a:endParaRPr lang="en-US" altLang="zh-CN" dirty="0"/>
              </a:p>
              <a:p>
                <a:r>
                  <a:rPr lang="zh-CN" altLang="en-US" dirty="0"/>
                  <a:t>将问题换另一种描述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假设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  <a:ea typeface="Cambria Math"/>
                      </a:rPr>
                      <m:t>𝑨</m:t>
                    </m:r>
                  </m:oMath>
                </a14:m>
                <a:r>
                  <a:rPr lang="zh-CN" altLang="en-US" dirty="0"/>
                  <a:t>为一个覆盖，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若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𝒗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𝑨</m:t>
                    </m:r>
                  </m:oMath>
                </a14:m>
                <a:r>
                  <a:rPr lang="zh-CN" altLang="en-US" dirty="0"/>
                  <a:t>，令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altLang="zh-CN" b="1" i="1" dirty="0" smtClean="0">
                        <a:latin typeface="Cambria Math"/>
                      </a:rPr>
                      <m:t>=</m:t>
                    </m:r>
                    <m:r>
                      <a:rPr lang="en-US" altLang="zh-CN" b="1" i="1" dirty="0" smtClean="0">
                        <a:latin typeface="Cambria Math"/>
                      </a:rPr>
                      <m:t>𝟏</m:t>
                    </m:r>
                  </m:oMath>
                </a14:m>
                <a:r>
                  <a:rPr lang="zh-CN" altLang="en-US" dirty="0"/>
                  <a:t>，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否则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altLang="zh-CN" i="1" dirty="0">
                        <a:latin typeface="Cambria Math"/>
                      </a:rPr>
                      <m:t>=</m:t>
                    </m:r>
                    <m:r>
                      <a:rPr lang="en-US" altLang="zh-CN" b="1" i="1" dirty="0" smtClean="0">
                        <a:latin typeface="Cambria Math"/>
                      </a:rPr>
                      <m:t>𝟎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要覆盖所有的边，则对任意边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Cambria Math"/>
                      </a:rPr>
                      <m:t>∀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𝒖</m:t>
                        </m:r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𝒗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𝑬</m:t>
                    </m:r>
                  </m:oMath>
                </a14:m>
                <a:r>
                  <a:rPr lang="zh-CN" altLang="en-US" dirty="0"/>
                  <a:t>，需满足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dirty="0" smtClean="0">
                            <a:latin typeface="Cambria Math"/>
                          </a:rPr>
                          <m:t>𝒖</m:t>
                        </m:r>
                      </m:e>
                    </m:d>
                    <m:r>
                      <a:rPr lang="en-US" altLang="zh-CN" b="1" i="1" dirty="0" smtClean="0">
                        <a:latin typeface="Cambria Math"/>
                      </a:rPr>
                      <m:t>+</m:t>
                    </m:r>
                    <m:r>
                      <a:rPr lang="en-US" altLang="zh-CN" i="1" dirty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altLang="zh-CN" b="1" i="1" dirty="0" smtClean="0">
                        <a:latin typeface="Cambria Math"/>
                      </a:rPr>
                      <m:t>≥</m:t>
                    </m:r>
                    <m:r>
                      <a:rPr lang="en-US" altLang="zh-CN" b="1" i="1" dirty="0" smtClean="0">
                        <a:latin typeface="Cambria Math"/>
                      </a:rPr>
                      <m:t>𝟏</m:t>
                    </m:r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 r="-8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10893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顶点覆盖问题</a:t>
            </a:r>
            <a:r>
              <a:rPr lang="en-US" altLang="zh-CN" dirty="0"/>
              <a:t>(</a:t>
            </a:r>
            <a:r>
              <a:rPr lang="zh-CN" altLang="en-US" dirty="0"/>
              <a:t>线性规划</a:t>
            </a:r>
            <a:r>
              <a:rPr lang="en-US" altLang="zh-CN" dirty="0"/>
              <a:t>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问题可描述为一个</a:t>
                </a:r>
                <a:r>
                  <a:rPr lang="en-US" altLang="zh-CN" dirty="0"/>
                  <a:t>0-1</a:t>
                </a:r>
                <a:r>
                  <a:rPr lang="zh-CN" altLang="en-US" dirty="0"/>
                  <a:t>整数规划问题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目标：最小化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CN" i="1">
                            <a:latin typeface="Cambria Math"/>
                          </a:rPr>
                          <m:t>𝒗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b="1" i="1" dirty="0" smtClean="0">
                            <a:latin typeface="Cambria Math"/>
                            <a:ea typeface="Cambria Math"/>
                          </a:rPr>
                          <m:t>𝑽</m:t>
                        </m:r>
                      </m:sub>
                      <m:sup/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𝒗</m:t>
                            </m:r>
                          </m:e>
                        </m:d>
                        <m:r>
                          <a:rPr lang="en-US" altLang="zh-CN" b="1" i="1" dirty="0" smtClean="0">
                            <a:latin typeface="Cambria Math"/>
                          </a:rPr>
                          <m:t>𝒙</m:t>
                        </m:r>
                        <m:r>
                          <a:rPr lang="en-US" altLang="zh-CN" b="1" i="1" dirty="0" smtClean="0">
                            <a:latin typeface="Cambria Math"/>
                          </a:rPr>
                          <m:t>(</m:t>
                        </m:r>
                        <m:r>
                          <a:rPr lang="en-US" altLang="zh-CN" b="1" i="1" dirty="0" smtClean="0">
                            <a:latin typeface="Cambria Math"/>
                          </a:rPr>
                          <m:t>𝒗</m:t>
                        </m:r>
                        <m:r>
                          <a:rPr lang="en-US" altLang="zh-CN" b="1" i="1" dirty="0" smtClean="0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dirty="0"/>
                          <m:t> </m:t>
                        </m:r>
                      </m:e>
                    </m:nary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约束：</a:t>
                </a:r>
                <a:r>
                  <a:rPr lang="en-US" altLang="zh-CN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  <a:ea typeface="Cambria Math"/>
                      </a:rPr>
                      <m:t>∀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𝒖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𝒗</m:t>
                        </m:r>
                      </m:e>
                    </m:d>
                    <m:r>
                      <a:rPr lang="en-US" altLang="zh-CN" sz="24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400" i="1">
                        <a:latin typeface="Cambria Math"/>
                        <a:ea typeface="Cambria Math"/>
                      </a:rPr>
                      <m:t>𝑬</m:t>
                    </m:r>
                    <m:r>
                      <a:rPr lang="en-US" altLang="zh-CN" sz="24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CN" sz="2400" i="1" dirty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>
                            <a:latin typeface="Cambria Math"/>
                          </a:rPr>
                          <m:t>𝒖</m:t>
                        </m:r>
                      </m:e>
                    </m:d>
                    <m:r>
                      <a:rPr lang="en-US" altLang="zh-CN" sz="2400" i="1" dirty="0">
                        <a:latin typeface="Cambria Math"/>
                      </a:rPr>
                      <m:t>+</m:t>
                    </m:r>
                    <m:r>
                      <a:rPr lang="en-US" altLang="zh-CN" sz="2400" i="1" dirty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altLang="zh-CN" sz="2400" i="1" dirty="0">
                        <a:latin typeface="Cambria Math"/>
                      </a:rPr>
                      <m:t>≥</m:t>
                    </m:r>
                    <m:r>
                      <a:rPr lang="en-US" altLang="zh-CN" sz="2400" i="1" dirty="0">
                        <a:latin typeface="Cambria Math"/>
                      </a:rPr>
                      <m:t>𝟏</m:t>
                    </m:r>
                  </m:oMath>
                </a14:m>
                <a:r>
                  <a:rPr lang="zh-CN" altLang="en-US" sz="2400" dirty="0"/>
                  <a:t>，且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altLang="zh-CN" sz="2400" b="1" i="0" dirty="0" smtClean="0">
                        <a:latin typeface="Cambria Math"/>
                      </a:rPr>
                      <m:t>={</m:t>
                    </m:r>
                    <m:r>
                      <a:rPr lang="en-US" altLang="zh-CN" sz="2400" b="1" i="0" dirty="0" smtClean="0">
                        <a:latin typeface="Cambria Math"/>
                      </a:rPr>
                      <m:t>𝟎</m:t>
                    </m:r>
                    <m:r>
                      <a:rPr lang="en-US" altLang="zh-CN" sz="2400" b="1" i="0" dirty="0" smtClean="0">
                        <a:latin typeface="Cambria Math"/>
                      </a:rPr>
                      <m:t>,</m:t>
                    </m:r>
                    <m:r>
                      <a:rPr lang="en-US" altLang="zh-CN" sz="2400" b="1" i="0" dirty="0" smtClean="0">
                        <a:latin typeface="Cambria Math"/>
                      </a:rPr>
                      <m:t>𝟏</m:t>
                    </m:r>
                    <m:r>
                      <a:rPr lang="en-US" altLang="zh-CN" sz="2400" b="1" i="0" dirty="0" smtClean="0">
                        <a:latin typeface="Cambria Math"/>
                      </a:rPr>
                      <m:t>}</m:t>
                    </m:r>
                  </m:oMath>
                </a14:m>
                <a:endParaRPr lang="en-US" altLang="zh-CN" sz="2400" dirty="0"/>
              </a:p>
              <a:p>
                <a:pPr lvl="1"/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27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51620" y="4473116"/>
                <a:ext cx="7308812" cy="132209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zh-CN" altLang="en-US" b="1" dirty="0">
                    <a:solidFill>
                      <a:srgbClr val="000099"/>
                    </a:solidFill>
                    <a:ea typeface="黑体" pitchFamily="49" charset="-122"/>
                  </a:rPr>
                  <a:t>可放宽限制条件，设</a:t>
                </a:r>
                <a14:m>
                  <m:oMath xmlns:m="http://schemas.openxmlformats.org/officeDocument/2006/math">
                    <m:r>
                      <a:rPr lang="en-US" altLang="zh-CN" b="1" dirty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𝒙</m:t>
                    </m:r>
                    <m:d>
                      <m:dPr>
                        <m:ctrlPr>
                          <a:rPr lang="en-US" altLang="zh-CN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b="1" dirty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𝒗</m:t>
                        </m:r>
                      </m:e>
                    </m:d>
                  </m:oMath>
                </a14:m>
                <a:r>
                  <a:rPr lang="zh-CN" altLang="en-US" b="1" dirty="0">
                    <a:solidFill>
                      <a:srgbClr val="000099"/>
                    </a:solidFill>
                    <a:ea typeface="黑体" pitchFamily="49" charset="-122"/>
                  </a:rPr>
                  <a:t>取值可为浮点数，问题转换为线性规划问题</a:t>
                </a:r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zh-CN" altLang="en-US" b="1" dirty="0">
                    <a:solidFill>
                      <a:srgbClr val="000099"/>
                    </a:solidFill>
                    <a:ea typeface="黑体" pitchFamily="49" charset="-122"/>
                  </a:rPr>
                  <a:t>使用线性规划求解，得到线性最优解</a:t>
                </a:r>
                <a14:m>
                  <m:oMath xmlns:m="http://schemas.openxmlformats.org/officeDocument/2006/math">
                    <m:r>
                      <a:rPr lang="en-US" altLang="zh-CN" b="1" dirty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𝒙</m:t>
                    </m:r>
                    <m:d>
                      <m:dPr>
                        <m:ctrlPr>
                          <a:rPr lang="en-US" altLang="zh-CN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b="1" dirty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𝒗</m:t>
                        </m:r>
                      </m:e>
                    </m:d>
                  </m:oMath>
                </a14:m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zh-CN" altLang="en-US" b="1" dirty="0">
                    <a:solidFill>
                      <a:srgbClr val="000099"/>
                    </a:solidFill>
                    <a:ea typeface="黑体" pitchFamily="49" charset="-122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b="1" dirty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𝒙</m:t>
                    </m:r>
                    <m:d>
                      <m:dPr>
                        <m:ctrlPr>
                          <a:rPr lang="en-US" altLang="zh-CN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b="1" dirty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𝒗</m:t>
                        </m:r>
                      </m:e>
                    </m:d>
                    <m:r>
                      <a:rPr lang="en-US" altLang="zh-CN" b="1" i="1" dirty="0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≥</m:t>
                    </m:r>
                    <m:f>
                      <m:fPr>
                        <m:ctrlPr>
                          <a:rPr lang="en-US" altLang="zh-CN" b="1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fPr>
                      <m:num>
                        <m:r>
                          <a:rPr lang="en-US" altLang="zh-CN" b="1" i="1" dirty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b="1" i="1" dirty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b="1" dirty="0">
                    <a:solidFill>
                      <a:srgbClr val="000099"/>
                    </a:solidFill>
                    <a:ea typeface="黑体" pitchFamily="49" charset="-122"/>
                  </a:rPr>
                  <a:t>，令</a:t>
                </a:r>
                <a14:m>
                  <m:oMath xmlns:m="http://schemas.openxmlformats.org/officeDocument/2006/math">
                    <m:r>
                      <a:rPr lang="en-US" altLang="zh-CN" b="1" dirty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𝒙</m:t>
                    </m:r>
                    <m:d>
                      <m:dPr>
                        <m:ctrlPr>
                          <a:rPr lang="en-US" altLang="zh-CN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b="1" dirty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𝒗</m:t>
                        </m:r>
                      </m:e>
                    </m:d>
                    <m:r>
                      <a:rPr lang="en-US" altLang="zh-CN" b="1" i="1" dirty="0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r>
                      <a:rPr lang="en-US" altLang="zh-CN" b="1" i="1" dirty="0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𝟏</m:t>
                    </m:r>
                  </m:oMath>
                </a14:m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zh-CN" altLang="en-US" b="1" dirty="0">
                    <a:solidFill>
                      <a:srgbClr val="000099"/>
                    </a:solidFill>
                    <a:ea typeface="黑体" pitchFamily="49" charset="-122"/>
                  </a:rPr>
                  <a:t>否则令</a:t>
                </a:r>
                <a14:m>
                  <m:oMath xmlns:m="http://schemas.openxmlformats.org/officeDocument/2006/math">
                    <m:r>
                      <a:rPr lang="en-US" altLang="zh-CN" b="1" dirty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𝒙</m:t>
                    </m:r>
                    <m:d>
                      <m:dPr>
                        <m:ctrlPr>
                          <a:rPr lang="en-US" altLang="zh-CN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b="1" dirty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𝒗</m:t>
                        </m:r>
                      </m:e>
                    </m:d>
                    <m:r>
                      <a:rPr lang="en-US" altLang="zh-CN" b="1" i="1" dirty="0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r>
                      <a:rPr lang="en-US" altLang="zh-CN" b="1" i="1" dirty="0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𝟎</m:t>
                    </m:r>
                  </m:oMath>
                </a14:m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0" y="4473116"/>
                <a:ext cx="7308812" cy="1322093"/>
              </a:xfrm>
              <a:prstGeom prst="rect">
                <a:avLst/>
              </a:prstGeom>
              <a:blipFill rotWithShape="1">
                <a:blip r:embed="rId3"/>
                <a:stretch>
                  <a:fillRect l="-751" t="-3226" b="-553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1151620" y="3311406"/>
            <a:ext cx="4366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整数规划是</a:t>
            </a:r>
            <a:r>
              <a:rPr lang="en-US" altLang="zh-CN" sz="2800" b="1" dirty="0">
                <a:solidFill>
                  <a:srgbClr val="FF0000"/>
                </a:solidFill>
                <a:ea typeface="黑体" pitchFamily="49" charset="-122"/>
              </a:rPr>
              <a:t>NP</a:t>
            </a: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完全的</a:t>
            </a:r>
            <a:endParaRPr lang="en-US" altLang="zh-CN" sz="2800" b="1" dirty="0">
              <a:solidFill>
                <a:srgbClr val="FF0000"/>
              </a:solidFill>
              <a:ea typeface="黑体" pitchFamily="49" charset="-122"/>
            </a:endParaRPr>
          </a:p>
          <a:p>
            <a:pPr lvl="0"/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线性规划是多项式可解的</a:t>
            </a:r>
            <a:endParaRPr lang="en-US" altLang="zh-CN" sz="2800" b="1" dirty="0">
              <a:solidFill>
                <a:srgbClr val="FF0000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4310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顶点覆盖问题</a:t>
            </a:r>
            <a:r>
              <a:rPr lang="en-US" altLang="zh-CN" dirty="0"/>
              <a:t>(</a:t>
            </a:r>
            <a:r>
              <a:rPr lang="zh-CN" altLang="en-US" dirty="0"/>
              <a:t>线性规划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近似算法</a:t>
            </a:r>
            <a:r>
              <a:rPr lang="en-US" altLang="zh-CN" dirty="0"/>
              <a:t>A</a:t>
            </a:r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28</a:t>
            </a:fld>
            <a:endParaRPr lang="en-US" altLang="zh-CN" dirty="0"/>
          </a:p>
        </p:txBody>
      </p:sp>
      <p:sp>
        <p:nvSpPr>
          <p:cNvPr id="8" name="矩形 7"/>
          <p:cNvSpPr/>
          <p:nvPr/>
        </p:nvSpPr>
        <p:spPr>
          <a:xfrm>
            <a:off x="323528" y="2024844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533400" algn="just" eaLnBrk="1" hangingPunct="1">
              <a:buFontTx/>
              <a:buNone/>
              <a:defRPr/>
            </a:pPr>
            <a:r>
              <a:rPr lang="en-US" altLang="zh-CN" sz="2400" b="1" dirty="0" err="1">
                <a:solidFill>
                  <a:srgbClr val="0000CC"/>
                </a:solidFill>
                <a:latin typeface="+mn-lt"/>
                <a:ea typeface="黑体" pitchFamily="49" charset="-122"/>
              </a:rPr>
              <a:t>Approx</a:t>
            </a:r>
            <a:r>
              <a:rPr lang="en-US" altLang="zh-CN" sz="2400" b="1" dirty="0">
                <a:solidFill>
                  <a:srgbClr val="0000CC"/>
                </a:solidFill>
                <a:latin typeface="+mn-lt"/>
                <a:ea typeface="黑体" pitchFamily="49" charset="-122"/>
              </a:rPr>
              <a:t>(</a:t>
            </a:r>
            <a:r>
              <a:rPr lang="en-US" altLang="zh-CN" sz="2400" b="1" i="1" dirty="0">
                <a:solidFill>
                  <a:srgbClr val="0000CC"/>
                </a:solidFill>
                <a:latin typeface="+mn-lt"/>
                <a:ea typeface="黑体" pitchFamily="49" charset="-122"/>
              </a:rPr>
              <a:t>G, w</a:t>
            </a:r>
            <a:r>
              <a:rPr lang="en-US" altLang="zh-CN" sz="2400" b="1" dirty="0">
                <a:solidFill>
                  <a:srgbClr val="0000CC"/>
                </a:solidFill>
                <a:latin typeface="+mn-lt"/>
                <a:ea typeface="黑体" pitchFamily="49" charset="-122"/>
              </a:rPr>
              <a:t>)</a:t>
            </a:r>
          </a:p>
          <a:p>
            <a:pPr marL="990600" lvl="1" indent="-533400" algn="just" eaLnBrk="1" hangingPunct="1">
              <a:buFontTx/>
              <a:buAutoNum type="arabicPeriod"/>
              <a:defRPr/>
            </a:pPr>
            <a:r>
              <a:rPr lang="en-US" altLang="zh-CN" sz="2400" b="1" dirty="0">
                <a:solidFill>
                  <a:srgbClr val="0000CC"/>
                </a:solidFill>
                <a:latin typeface="+mn-lt"/>
                <a:ea typeface="黑体" pitchFamily="49" charset="-122"/>
              </a:rPr>
              <a:t> </a:t>
            </a:r>
            <a:r>
              <a:rPr lang="en-US" altLang="zh-CN" sz="2400" b="1" i="1" dirty="0">
                <a:solidFill>
                  <a:srgbClr val="0000CC"/>
                </a:solidFill>
                <a:latin typeface="+mn-lt"/>
                <a:ea typeface="黑体" pitchFamily="49" charset="-122"/>
              </a:rPr>
              <a:t>C=0</a:t>
            </a:r>
            <a:r>
              <a:rPr lang="en-US" altLang="zh-CN" sz="2400" b="1" dirty="0">
                <a:solidFill>
                  <a:srgbClr val="0000CC"/>
                </a:solidFill>
                <a:latin typeface="+mn-lt"/>
                <a:ea typeface="黑体" pitchFamily="49" charset="-122"/>
              </a:rPr>
              <a:t>;</a:t>
            </a:r>
          </a:p>
          <a:p>
            <a:pPr marL="990600" lvl="1" indent="-533400" algn="just" eaLnBrk="1" hangingPunct="1">
              <a:buFontTx/>
              <a:buAutoNum type="arabicPeriod"/>
              <a:defRPr/>
            </a:pPr>
            <a:r>
              <a:rPr lang="zh-CN" altLang="en-US" sz="2400" b="1" dirty="0">
                <a:solidFill>
                  <a:srgbClr val="0000CC"/>
                </a:solidFill>
                <a:latin typeface="+mn-lt"/>
                <a:ea typeface="黑体" pitchFamily="49" charset="-122"/>
              </a:rPr>
              <a:t> 计算线性规划问题的最优解</a:t>
            </a:r>
            <a:r>
              <a:rPr lang="en-US" altLang="zh-CN" sz="2400" b="1" i="1" dirty="0">
                <a:solidFill>
                  <a:srgbClr val="0000CC"/>
                </a:solidFill>
                <a:latin typeface="+mn-lt"/>
                <a:ea typeface="黑体" pitchFamily="49" charset="-122"/>
              </a:rPr>
              <a:t>x</a:t>
            </a:r>
            <a:r>
              <a:rPr lang="en-US" altLang="zh-CN" sz="2400" b="1" dirty="0">
                <a:solidFill>
                  <a:srgbClr val="0000CC"/>
                </a:solidFill>
                <a:latin typeface="+mn-lt"/>
                <a:ea typeface="黑体" pitchFamily="49" charset="-122"/>
              </a:rPr>
              <a:t>;</a:t>
            </a:r>
          </a:p>
          <a:p>
            <a:pPr marL="990600" lvl="1" indent="-533400" algn="just" eaLnBrk="1" hangingPunct="1">
              <a:buFontTx/>
              <a:buAutoNum type="arabicPeriod"/>
              <a:defRPr/>
            </a:pPr>
            <a:r>
              <a:rPr lang="en-US" altLang="zh-CN" sz="2400" b="1" dirty="0">
                <a:solidFill>
                  <a:srgbClr val="0000CC"/>
                </a:solidFill>
                <a:latin typeface="+mn-lt"/>
                <a:ea typeface="黑体" pitchFamily="49" charset="-122"/>
              </a:rPr>
              <a:t> For   each </a:t>
            </a:r>
            <a:r>
              <a:rPr lang="en-US" altLang="zh-CN" sz="2400" b="1" i="1" dirty="0" err="1">
                <a:solidFill>
                  <a:srgbClr val="0000CC"/>
                </a:solidFill>
                <a:latin typeface="+mn-lt"/>
                <a:ea typeface="黑体" pitchFamily="49" charset="-122"/>
              </a:rPr>
              <a:t>v</a:t>
            </a:r>
            <a:r>
              <a:rPr lang="en-US" altLang="zh-CN" sz="2400" b="1" dirty="0" err="1">
                <a:solidFill>
                  <a:srgbClr val="0000CC"/>
                </a:solidFill>
                <a:latin typeface="+mn-lt"/>
                <a:ea typeface="黑体" pitchFamily="49" charset="-122"/>
                <a:sym typeface="Symbol" pitchFamily="18" charset="2"/>
              </a:rPr>
              <a:t></a:t>
            </a:r>
            <a:r>
              <a:rPr lang="en-US" altLang="zh-CN" sz="2400" b="1" i="1" dirty="0" err="1">
                <a:solidFill>
                  <a:srgbClr val="0000CC"/>
                </a:solidFill>
                <a:latin typeface="+mn-lt"/>
                <a:ea typeface="黑体" pitchFamily="49" charset="-122"/>
                <a:sym typeface="Symbol" pitchFamily="18" charset="2"/>
              </a:rPr>
              <a:t>V</a:t>
            </a:r>
            <a:r>
              <a:rPr lang="en-US" altLang="zh-CN" sz="2400" b="1" dirty="0">
                <a:solidFill>
                  <a:srgbClr val="0000CC"/>
                </a:solidFill>
                <a:latin typeface="+mn-lt"/>
                <a:ea typeface="黑体" pitchFamily="49" charset="-122"/>
                <a:sym typeface="Symbol" pitchFamily="18" charset="2"/>
              </a:rPr>
              <a:t>    Do</a:t>
            </a:r>
          </a:p>
          <a:p>
            <a:pPr marL="990600" lvl="1" indent="-533400" algn="just" eaLnBrk="1" hangingPunct="1">
              <a:buFontTx/>
              <a:buAutoNum type="arabicPeriod"/>
              <a:defRPr/>
            </a:pPr>
            <a:r>
              <a:rPr lang="en-US" altLang="zh-CN" sz="2400" b="1" dirty="0">
                <a:solidFill>
                  <a:srgbClr val="0000CC"/>
                </a:solidFill>
                <a:latin typeface="+mn-lt"/>
                <a:ea typeface="黑体" pitchFamily="49" charset="-122"/>
                <a:sym typeface="Symbol" pitchFamily="18" charset="2"/>
              </a:rPr>
              <a:t>      If    </a:t>
            </a:r>
            <a:r>
              <a:rPr lang="en-US" altLang="zh-CN" sz="2400" b="1" i="1" dirty="0">
                <a:solidFill>
                  <a:srgbClr val="0000CC"/>
                </a:solidFill>
                <a:latin typeface="+mn-lt"/>
                <a:ea typeface="黑体" pitchFamily="49" charset="-122"/>
                <a:sym typeface="Symbol" pitchFamily="18" charset="2"/>
              </a:rPr>
              <a:t>x</a:t>
            </a:r>
            <a:r>
              <a:rPr lang="en-US" altLang="zh-CN" sz="2400" b="1" dirty="0">
                <a:solidFill>
                  <a:srgbClr val="0000CC"/>
                </a:solidFill>
                <a:latin typeface="+mn-lt"/>
                <a:ea typeface="黑体" pitchFamily="49" charset="-122"/>
                <a:sym typeface="Symbol" pitchFamily="18" charset="2"/>
              </a:rPr>
              <a:t>(</a:t>
            </a:r>
            <a:r>
              <a:rPr lang="en-US" altLang="zh-CN" sz="2400" b="1" i="1" dirty="0">
                <a:solidFill>
                  <a:srgbClr val="0000CC"/>
                </a:solidFill>
                <a:latin typeface="+mn-lt"/>
                <a:ea typeface="黑体" pitchFamily="49" charset="-122"/>
                <a:sym typeface="Symbol" pitchFamily="18" charset="2"/>
              </a:rPr>
              <a:t>v</a:t>
            </a:r>
            <a:r>
              <a:rPr lang="en-US" altLang="zh-CN" sz="2400" b="1" dirty="0">
                <a:solidFill>
                  <a:srgbClr val="0000CC"/>
                </a:solidFill>
                <a:latin typeface="+mn-lt"/>
                <a:ea typeface="黑体" pitchFamily="49" charset="-122"/>
                <a:sym typeface="Symbol" pitchFamily="18" charset="2"/>
              </a:rPr>
              <a:t>)</a:t>
            </a:r>
            <a:r>
              <a:rPr lang="en-US" altLang="zh-CN" sz="2400" b="1" i="1" dirty="0">
                <a:solidFill>
                  <a:srgbClr val="0000CC"/>
                </a:solidFill>
                <a:latin typeface="+mn-lt"/>
                <a:ea typeface="黑体" pitchFamily="49" charset="-122"/>
                <a:sym typeface="Symbol" pitchFamily="18" charset="2"/>
              </a:rPr>
              <a:t>1/2     </a:t>
            </a:r>
            <a:r>
              <a:rPr lang="en-US" altLang="zh-CN" sz="2400" b="1" dirty="0">
                <a:solidFill>
                  <a:srgbClr val="0000CC"/>
                </a:solidFill>
                <a:latin typeface="+mn-lt"/>
                <a:ea typeface="黑体" pitchFamily="49" charset="-122"/>
                <a:sym typeface="Symbol" pitchFamily="18" charset="2"/>
              </a:rPr>
              <a:t>Then   </a:t>
            </a:r>
            <a:r>
              <a:rPr lang="en-US" altLang="zh-CN" sz="2400" b="1" i="1" dirty="0">
                <a:solidFill>
                  <a:srgbClr val="0000CC"/>
                </a:solidFill>
                <a:latin typeface="+mn-lt"/>
                <a:ea typeface="黑体" pitchFamily="49" charset="-122"/>
                <a:sym typeface="Symbol" pitchFamily="18" charset="2"/>
              </a:rPr>
              <a:t>C=C</a:t>
            </a:r>
            <a:r>
              <a:rPr lang="en-US" altLang="zh-CN" sz="2400" b="1" dirty="0">
                <a:solidFill>
                  <a:srgbClr val="0000CC"/>
                </a:solidFill>
                <a:latin typeface="+mn-lt"/>
                <a:ea typeface="黑体" pitchFamily="49" charset="-122"/>
                <a:sym typeface="Symbol" pitchFamily="18" charset="2"/>
              </a:rPr>
              <a:t>{</a:t>
            </a:r>
            <a:r>
              <a:rPr lang="en-US" altLang="zh-CN" sz="2400" b="1" i="1" dirty="0">
                <a:solidFill>
                  <a:srgbClr val="0000CC"/>
                </a:solidFill>
                <a:latin typeface="+mn-lt"/>
                <a:ea typeface="黑体" pitchFamily="49" charset="-122"/>
                <a:sym typeface="Symbol" pitchFamily="18" charset="2"/>
              </a:rPr>
              <a:t>v</a:t>
            </a:r>
            <a:r>
              <a:rPr lang="en-US" altLang="zh-CN" sz="2400" b="1" dirty="0">
                <a:solidFill>
                  <a:srgbClr val="0000CC"/>
                </a:solidFill>
                <a:latin typeface="+mn-lt"/>
                <a:ea typeface="黑体" pitchFamily="49" charset="-122"/>
                <a:sym typeface="Symbol" pitchFamily="18" charset="2"/>
              </a:rPr>
              <a:t>};</a:t>
            </a:r>
          </a:p>
          <a:p>
            <a:pPr marL="990600" lvl="1" indent="-533400" algn="just" eaLnBrk="1" hangingPunct="1">
              <a:buFontTx/>
              <a:buNone/>
              <a:defRPr/>
            </a:pPr>
            <a:r>
              <a:rPr lang="en-US" altLang="zh-CN" sz="2400" b="1" dirty="0">
                <a:solidFill>
                  <a:srgbClr val="0000CC"/>
                </a:solidFill>
                <a:latin typeface="+mn-lt"/>
                <a:ea typeface="黑体" pitchFamily="49" charset="-122"/>
                <a:sym typeface="Symbol" pitchFamily="18" charset="2"/>
              </a:rPr>
              <a:t>            </a:t>
            </a:r>
            <a:r>
              <a:rPr lang="en-US" altLang="zh-CN" sz="2400" b="1" dirty="0">
                <a:solidFill>
                  <a:srgbClr val="663300"/>
                </a:solidFill>
                <a:latin typeface="+mn-lt"/>
                <a:ea typeface="黑体" pitchFamily="49" charset="-122"/>
                <a:sym typeface="Symbol" pitchFamily="18" charset="2"/>
              </a:rPr>
              <a:t>/*</a:t>
            </a:r>
            <a:r>
              <a:rPr lang="zh-CN" altLang="en-US" sz="2400" b="1" dirty="0">
                <a:solidFill>
                  <a:srgbClr val="663300"/>
                </a:solidFill>
                <a:latin typeface="+mn-lt"/>
                <a:ea typeface="黑体" pitchFamily="49" charset="-122"/>
                <a:sym typeface="Symbol" pitchFamily="18" charset="2"/>
              </a:rPr>
              <a:t>用四舍五入法把线性规划的解近似为</a:t>
            </a:r>
            <a:r>
              <a:rPr lang="en-US" altLang="zh-CN" sz="2400" b="1" dirty="0">
                <a:solidFill>
                  <a:srgbClr val="663300"/>
                </a:solidFill>
                <a:latin typeface="+mn-lt"/>
                <a:ea typeface="黑体" pitchFamily="49" charset="-122"/>
                <a:sym typeface="Symbol" pitchFamily="18" charset="2"/>
              </a:rPr>
              <a:t>0-1</a:t>
            </a:r>
            <a:r>
              <a:rPr lang="zh-CN" altLang="en-US" sz="2400" b="1" dirty="0">
                <a:solidFill>
                  <a:srgbClr val="663300"/>
                </a:solidFill>
                <a:latin typeface="+mn-lt"/>
                <a:ea typeface="黑体" pitchFamily="49" charset="-122"/>
                <a:sym typeface="Symbol" pitchFamily="18" charset="2"/>
              </a:rPr>
              <a:t>规划的解 *</a:t>
            </a:r>
            <a:r>
              <a:rPr lang="en-US" altLang="zh-CN" sz="2400" b="1" dirty="0">
                <a:solidFill>
                  <a:srgbClr val="663300"/>
                </a:solidFill>
                <a:latin typeface="+mn-lt"/>
                <a:ea typeface="黑体" pitchFamily="49" charset="-122"/>
                <a:sym typeface="Symbol" pitchFamily="18" charset="2"/>
              </a:rPr>
              <a:t>/</a:t>
            </a:r>
          </a:p>
          <a:p>
            <a:pPr marL="990600" lvl="1" indent="-533400" algn="just" eaLnBrk="1" hangingPunct="1">
              <a:buFontTx/>
              <a:buNone/>
              <a:defRPr/>
            </a:pPr>
            <a:r>
              <a:rPr lang="en-US" altLang="zh-CN" sz="2400" b="1" dirty="0">
                <a:solidFill>
                  <a:srgbClr val="0000CC"/>
                </a:solidFill>
                <a:latin typeface="+mn-lt"/>
                <a:ea typeface="黑体" pitchFamily="49" charset="-122"/>
                <a:sym typeface="Symbol" pitchFamily="18" charset="2"/>
              </a:rPr>
              <a:t>5.   Return   </a:t>
            </a:r>
            <a:r>
              <a:rPr lang="en-US" altLang="zh-CN" sz="2400" b="1" i="1" dirty="0">
                <a:solidFill>
                  <a:srgbClr val="0000CC"/>
                </a:solidFill>
                <a:latin typeface="+mn-lt"/>
                <a:ea typeface="黑体" pitchFamily="49" charset="-122"/>
                <a:sym typeface="Symbol" pitchFamily="18" charset="2"/>
              </a:rPr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3236154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顶点覆盖问题</a:t>
            </a:r>
            <a:r>
              <a:rPr lang="en-US" altLang="zh-CN" dirty="0"/>
              <a:t>(</a:t>
            </a:r>
            <a:r>
              <a:rPr lang="zh-CN" altLang="en-US" dirty="0"/>
              <a:t>线性规划</a:t>
            </a:r>
            <a:r>
              <a:rPr lang="en-US" altLang="zh-CN" dirty="0"/>
              <a:t>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近似算法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分析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A</a:t>
                </a:r>
                <a:r>
                  <a:rPr lang="zh-CN" altLang="en-US" dirty="0"/>
                  <a:t>的近似比为</a:t>
                </a:r>
                <a:r>
                  <a:rPr lang="en-US" altLang="zh-CN" dirty="0"/>
                  <a:t>2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Cambria Math"/>
                      </a:rPr>
                      <m:t>∀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𝒖</m:t>
                        </m:r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𝒗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𝑬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CN" i="1" dirty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/>
                          </a:rPr>
                          <m:t>𝒖</m:t>
                        </m:r>
                      </m:e>
                    </m:d>
                    <m:r>
                      <a:rPr lang="en-US" altLang="zh-CN" i="1" dirty="0">
                        <a:latin typeface="Cambria Math"/>
                      </a:rPr>
                      <m:t>+</m:t>
                    </m:r>
                    <m:r>
                      <a:rPr lang="en-US" altLang="zh-CN" i="1" dirty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altLang="zh-CN" i="1" dirty="0">
                        <a:latin typeface="Cambria Math"/>
                      </a:rPr>
                      <m:t>≥</m:t>
                    </m:r>
                    <m:r>
                      <a:rPr lang="en-US" altLang="zh-CN" i="1" dirty="0">
                        <a:latin typeface="Cambria Math"/>
                      </a:rPr>
                      <m:t>𝟏</m:t>
                    </m:r>
                  </m:oMath>
                </a14:m>
                <a:r>
                  <a:rPr lang="zh-CN" altLang="en-US" dirty="0"/>
                  <a:t>，故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/>
                          </a:rPr>
                          <m:t>𝒖</m:t>
                        </m:r>
                      </m:e>
                    </m:d>
                  </m:oMath>
                </a14:m>
                <a:r>
                  <a:rPr lang="zh-CN" altLang="en-US" dirty="0"/>
                  <a:t>和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/>
                          </a:rPr>
                          <m:t>𝒗</m:t>
                        </m:r>
                      </m:e>
                    </m:d>
                  </m:oMath>
                </a14:m>
                <a:r>
                  <a:rPr lang="zh-CN" altLang="en-US" dirty="0"/>
                  <a:t>至少有一个大于等于</a:t>
                </a:r>
                <a:r>
                  <a:rPr lang="en-US" altLang="zh-CN" dirty="0"/>
                  <a:t>1/2</a:t>
                </a:r>
                <a:r>
                  <a:rPr lang="zh-CN" altLang="en-US" dirty="0"/>
                  <a:t>，即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</a:rPr>
                      <m:t>𝒖</m:t>
                    </m:r>
                  </m:oMath>
                </a14:m>
                <a:r>
                  <a:rPr lang="zh-CN" altLang="en-US" dirty="0"/>
                  <a:t> 或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</a:rPr>
                      <m:t>𝒗</m:t>
                    </m:r>
                  </m:oMath>
                </a14:m>
                <a:r>
                  <a:rPr lang="zh-CN" altLang="en-US" dirty="0"/>
                  <a:t> 至少有一个在覆盖中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令线性规划最优解代价为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</a:rPr>
                      <m:t>𝐳</m:t>
                    </m:r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</a:rPr>
                      <m:t>𝐳</m:t>
                    </m:r>
                    <m:r>
                      <a:rPr lang="en-US" altLang="zh-CN" b="1" i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CN" i="1">
                            <a:latin typeface="Cambria Math"/>
                          </a:rPr>
                          <m:t>𝒗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𝑽</m:t>
                        </m:r>
                      </m:sub>
                      <m:sup/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𝒗</m:t>
                            </m:r>
                          </m:e>
                        </m:d>
                        <m:r>
                          <a:rPr lang="en-US" altLang="zh-CN" i="1" dirty="0">
                            <a:latin typeface="Cambria Math"/>
                          </a:rPr>
                          <m:t>𝒙</m:t>
                        </m:r>
                        <m:r>
                          <a:rPr lang="en-US" altLang="zh-CN" i="1" dirty="0">
                            <a:latin typeface="Cambria Math"/>
                          </a:rPr>
                          <m:t>(</m:t>
                        </m:r>
                        <m:r>
                          <a:rPr lang="en-US" altLang="zh-CN" i="1" dirty="0">
                            <a:latin typeface="Cambria Math"/>
                          </a:rPr>
                          <m:t>𝒗</m:t>
                        </m:r>
                        <m:r>
                          <a:rPr lang="en-US" altLang="zh-CN" i="1" dirty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altLang="zh-CN" b="1" i="1" dirty="0" smtClean="0">
                        <a:latin typeface="Cambria Math"/>
                      </a:rPr>
                      <m:t>≥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CN" i="1">
                            <a:latin typeface="Cambria Math"/>
                          </a:rPr>
                          <m:t>𝒗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𝑽</m:t>
                        </m:r>
                        <m:r>
                          <a:rPr lang="en-US" altLang="zh-CN" b="1" i="1" dirty="0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CN" b="1" i="1" dirty="0" smtClean="0">
                            <a:latin typeface="Cambria Math"/>
                            <a:ea typeface="Cambria Math"/>
                          </a:rPr>
                          <m:t>𝒙</m:t>
                        </m:r>
                        <m:d>
                          <m:dPr>
                            <m:ctrlPr>
                              <a:rPr lang="en-US" altLang="zh-CN" b="1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CN" b="1" i="1" dirty="0" smtClean="0">
                                <a:latin typeface="Cambria Math"/>
                                <a:ea typeface="Cambria Math"/>
                              </a:rPr>
                              <m:t>𝒗</m:t>
                            </m:r>
                          </m:e>
                        </m:d>
                        <m:r>
                          <a:rPr lang="en-US" altLang="zh-CN" b="1" i="1" dirty="0" smtClean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n-US" altLang="zh-CN" b="1" i="1" dirty="0" smtClean="0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altLang="zh-CN" b="1" i="1" dirty="0" smtClean="0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altLang="zh-CN" b="1" i="1" dirty="0" smtClean="0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  <m:sup/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𝒗</m:t>
                            </m:r>
                          </m:e>
                        </m:d>
                        <m:r>
                          <a:rPr lang="en-US" altLang="zh-CN" i="1" dirty="0">
                            <a:latin typeface="Cambria Math"/>
                          </a:rPr>
                          <m:t>𝒙</m:t>
                        </m:r>
                        <m:r>
                          <a:rPr lang="en-US" altLang="zh-CN" i="1" dirty="0">
                            <a:latin typeface="Cambria Math"/>
                          </a:rPr>
                          <m:t>(</m:t>
                        </m:r>
                        <m:r>
                          <a:rPr lang="en-US" altLang="zh-CN" i="1" dirty="0">
                            <a:latin typeface="Cambria Math"/>
                          </a:rPr>
                          <m:t>𝒗</m:t>
                        </m:r>
                        <m:r>
                          <a:rPr lang="en-US" altLang="zh-CN" i="1" dirty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altLang="zh-CN" dirty="0"/>
              </a:p>
              <a:p>
                <a:pPr lvl="2"/>
                <a:r>
                  <a:rPr lang="en-US" altLang="zh-CN" dirty="0"/>
                  <a:t>                             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≥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CN" i="1">
                            <a:latin typeface="Cambria Math"/>
                          </a:rPr>
                          <m:t>𝒗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𝑽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𝒙</m:t>
                        </m:r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/>
                                <a:ea typeface="Cambria Math"/>
                              </a:rPr>
                              <m:t>𝒗</m:t>
                            </m:r>
                          </m:e>
                        </m:d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  <m:sup/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𝒗</m:t>
                            </m:r>
                          </m:e>
                        </m:d>
                        <m:f>
                          <m:f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dirty="0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b="1" i="1" dirty="0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nary>
                  </m:oMath>
                </a14:m>
                <a:endParaRPr lang="en-US" altLang="zh-CN" dirty="0"/>
              </a:p>
              <a:p>
                <a:pPr lvl="2"/>
                <a:r>
                  <a:rPr lang="en-US" altLang="zh-CN" dirty="0"/>
                  <a:t>                             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≥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CN" i="1">
                            <a:latin typeface="Cambria Math"/>
                          </a:rPr>
                          <m:t>𝒗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b="1" i="1" dirty="0" smtClean="0">
                            <a:latin typeface="Cambria Math"/>
                            <a:ea typeface="Cambria Math"/>
                          </a:rPr>
                          <m:t>𝑨</m:t>
                        </m:r>
                      </m:sub>
                      <m:sup/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𝒗</m:t>
                            </m:r>
                          </m:e>
                        </m:d>
                        <m:f>
                          <m:f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dirty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i="1" dirty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nary>
                    <m:r>
                      <a:rPr lang="en-US" altLang="zh-CN" b="1" i="1" dirty="0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i="1" dirty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zh-CN" altLang="en-US" i="1">
                        <a:latin typeface="Cambria Math"/>
                      </a:rPr>
                      <m:t>𝝎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dirty="0" smtClean="0">
                            <a:latin typeface="Cambria Math"/>
                          </a:rPr>
                          <m:t>𝑨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lvl="2"/>
                <a:r>
                  <a:rPr lang="zh-CN" altLang="en-US" dirty="0"/>
                  <a:t>因为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𝑶𝑷𝑻</m:t>
                    </m:r>
                  </m:oMath>
                </a14:m>
                <a:r>
                  <a:rPr lang="zh-CN" altLang="en-US" dirty="0"/>
                  <a:t>是线性规划可能解</a:t>
                </a:r>
                <a:r>
                  <a:rPr lang="en-US" altLang="zh-CN" dirty="0"/>
                  <a:t>, </a:t>
                </a:r>
                <a:r>
                  <a:rPr lang="zh-CN" altLang="en-US" dirty="0"/>
                  <a:t>故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</a:rPr>
                      <m:t>𝝎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dirty="0" smtClean="0">
                            <a:latin typeface="Cambria Math"/>
                          </a:rPr>
                          <m:t>𝑶𝑷𝑻</m:t>
                        </m:r>
                      </m:e>
                    </m:d>
                    <m:r>
                      <a:rPr lang="en-US" altLang="zh-CN" b="1" i="0" dirty="0" smtClean="0">
                        <a:latin typeface="Cambria Math"/>
                      </a:rPr>
                      <m:t>≥</m:t>
                    </m:r>
                    <m:r>
                      <a:rPr lang="en-US" altLang="zh-CN" b="1" i="0" dirty="0" smtClean="0">
                        <a:latin typeface="Cambria Math"/>
                      </a:rPr>
                      <m:t>𝐳</m:t>
                    </m:r>
                    <m:r>
                      <a:rPr lang="en-US" altLang="zh-CN" i="1" dirty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i="1" dirty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zh-CN" altLang="en-US" i="1">
                        <a:latin typeface="Cambria Math"/>
                      </a:rPr>
                      <m:t>𝝎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/>
                          </a:rPr>
                          <m:t>𝑨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lvl="1"/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 r="-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43970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近似算法的基本概念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实际应用中很多问题都是</a:t>
            </a:r>
            <a:r>
              <a:rPr lang="en-US" altLang="zh-CN" dirty="0"/>
              <a:t>NP-</a:t>
            </a:r>
            <a:r>
              <a:rPr lang="zh-CN" altLang="en-US" dirty="0"/>
              <a:t>完全问题</a:t>
            </a:r>
            <a:endParaRPr lang="en-US" altLang="zh-CN" dirty="0"/>
          </a:p>
          <a:p>
            <a:r>
              <a:rPr lang="zh-CN" altLang="en-US" dirty="0"/>
              <a:t>求解</a:t>
            </a:r>
            <a:r>
              <a:rPr lang="en-US" altLang="zh-CN" dirty="0"/>
              <a:t>NP-</a:t>
            </a:r>
            <a:r>
              <a:rPr lang="zh-CN" altLang="en-US" dirty="0"/>
              <a:t>完全问题很难</a:t>
            </a:r>
            <a:endParaRPr lang="en-US" altLang="zh-CN" dirty="0"/>
          </a:p>
          <a:p>
            <a:pPr lvl="1"/>
            <a:r>
              <a:rPr lang="zh-CN" altLang="en-US" dirty="0"/>
              <a:t>若</a:t>
            </a:r>
            <a:r>
              <a:rPr lang="en-US" altLang="zh-CN" dirty="0"/>
              <a:t>NP-</a:t>
            </a:r>
            <a:r>
              <a:rPr lang="zh-CN" altLang="en-US" dirty="0"/>
              <a:t>完全问题输入规模很小，可指数级穷举搜索</a:t>
            </a:r>
            <a:endParaRPr lang="en-US" altLang="zh-CN" dirty="0"/>
          </a:p>
          <a:p>
            <a:pPr lvl="1"/>
            <a:r>
              <a:rPr lang="zh-CN" altLang="en-US" dirty="0"/>
              <a:t>否则，用多项式算法近似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73888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集合覆盖问题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输入：有限集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𝑼</m:t>
                    </m:r>
                    <m:r>
                      <a:rPr lang="en-US" altLang="zh-CN" b="1" i="1" smtClean="0">
                        <a:latin typeface="Cambria Math"/>
                      </a:rPr>
                      <m:t>={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  <m:r>
                      <a:rPr lang="en-US" altLang="zh-CN" b="1" i="1" smtClean="0">
                        <a:latin typeface="Cambria Math"/>
                      </a:rPr>
                      <m:t>𝟐</m:t>
                    </m:r>
                    <m:r>
                      <a:rPr lang="en-US" altLang="zh-CN" b="1" i="1" smtClean="0">
                        <a:latin typeface="Cambria Math"/>
                      </a:rPr>
                      <m:t>,…,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zh-CN" altLang="en-US" dirty="0"/>
                  <a:t>，子集合的集合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𝑺</m:t>
                    </m:r>
                    <m:r>
                      <a:rPr lang="en-US" altLang="zh-CN" b="1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𝑼</m:t>
                    </m:r>
                  </m:oMath>
                </a14:m>
                <a:r>
                  <a:rPr lang="en-US" altLang="zh-CN" dirty="0"/>
                  <a:t>, </a:t>
                </a:r>
                <a:r>
                  <a:rPr lang="zh-CN" altLang="en-US" dirty="0"/>
                  <a:t>集合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zh-CN" altLang="en-US" dirty="0"/>
                  <a:t>有权值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  <a:ea typeface="Cambria Math"/>
                          </a:rPr>
                          <m:t>𝒄</m:t>
                        </m:r>
                      </m:e>
                      <m:sub>
                        <m:r>
                          <a:rPr lang="en-US" altLang="zh-CN" sz="3200" i="1">
                            <a:latin typeface="Cambria Math"/>
                            <a:ea typeface="Cambria Math"/>
                          </a:rPr>
                          <m:t>𝒔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zh-CN" altLang="en-US" dirty="0"/>
                  <a:t>输出：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𝑨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𝑺</m:t>
                    </m:r>
                  </m:oMath>
                </a14:m>
                <a:r>
                  <a:rPr lang="zh-CN" altLang="en-US" dirty="0"/>
                  <a:t>，满足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𝑼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a:rPr lang="en-US" altLang="zh-CN" b="1" i="0" smtClean="0">
                                <a:latin typeface="Cambria Math"/>
                                <a:ea typeface="Cambria Math"/>
                              </a:rPr>
                              <m:t>⋃</m:t>
                            </m:r>
                          </m:e>
                          <m:lim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𝑨</m:t>
                            </m:r>
                          </m:lim>
                        </m:limLow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𝒔</m:t>
                        </m:r>
                      </m:e>
                    </m:func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且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𝑨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CN" altLang="en-US" dirty="0"/>
                  <a:t>最小</a:t>
                </a:r>
                <a:endParaRPr lang="en-US" altLang="zh-CN" dirty="0"/>
              </a:p>
              <a:p>
                <a:r>
                  <a:rPr lang="zh-CN" altLang="en-US" dirty="0"/>
                  <a:t>将问题换另一种描述</a:t>
                </a:r>
                <a:endParaRPr lang="en-US" altLang="zh-CN" dirty="0"/>
              </a:p>
              <a:p>
                <a:pPr lvl="1"/>
                <a:r>
                  <a:rPr lang="zh-CN" altLang="en-US" sz="2800" b="1" dirty="0">
                    <a:ea typeface="Cambria Math"/>
                  </a:rPr>
                  <a:t>为每一个集合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𝑺</m:t>
                    </m:r>
                  </m:oMath>
                </a14:m>
                <a:r>
                  <a:rPr lang="zh-CN" altLang="en-US" sz="2800" b="1" dirty="0">
                    <a:latin typeface="Cambria Math" panose="02040503050406030204" pitchFamily="18" charset="0"/>
                    <a:ea typeface="Cambria Math"/>
                  </a:rPr>
                  <a:t>增加一个变量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  <a:ea typeface="Cambria Math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altLang="zh-CN" sz="28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</a:rPr>
                      <m:t>𝐦𝐢𝐧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CN" sz="2800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sz="2800" i="1" dirty="0">
                            <a:latin typeface="Cambria Math"/>
                            <a:ea typeface="Cambria Math"/>
                          </a:rPr>
                          <m:t>𝑨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sz="2800" dirty="0"/>
              </a:p>
              <a:p>
                <a:pPr lvl="1"/>
                <a:r>
                  <a:rPr lang="zh-CN" altLang="en-US" sz="2800" dirty="0"/>
                  <a:t>满足：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zh-CN" sz="2800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sz="2800" i="1" dirty="0">
                            <a:latin typeface="Cambria Math" panose="02040503050406030204" pitchFamily="18" charset="0"/>
                            <a:ea typeface="Cambria Math"/>
                          </a:rPr>
                          <m:t>𝒔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</m:e>
                    </m:nary>
                    <m:r>
                      <a:rPr lang="en-US" altLang="zh-CN" sz="2400" i="1">
                        <a:latin typeface="Cambria Math" panose="02040503050406030204" pitchFamily="18" charset="0"/>
                        <a:ea typeface="Cambria Math"/>
                      </a:rPr>
                      <m:t>≥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/>
                      </a:rPr>
                      <m:t>𝟏</m:t>
                    </m:r>
                  </m:oMath>
                </a14:m>
                <a:r>
                  <a:rPr lang="en-US" altLang="zh-CN" sz="28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Cambria Math"/>
                      </a:rPr>
                      <m:t>𝒆</m:t>
                    </m:r>
                    <m:r>
                      <a:rPr lang="en-US" altLang="zh-CN" sz="28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800" i="1">
                        <a:latin typeface="Cambria Math"/>
                      </a:rPr>
                      <m:t>𝑼</m:t>
                    </m:r>
                  </m:oMath>
                </a14:m>
                <a:endParaRPr lang="en-US" altLang="zh-CN" sz="2800" dirty="0"/>
              </a:p>
              <a:p>
                <a:pPr lvl="1"/>
                <a:r>
                  <a:rPr lang="zh-CN" altLang="en-US" sz="2800" dirty="0"/>
                  <a:t>           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  <a:ea typeface="Cambria Math"/>
                          </a:rPr>
                          <m:t>𝒔</m:t>
                        </m:r>
                      </m:sub>
                    </m:sSub>
                    <m:r>
                      <a:rPr lang="en-US" altLang="zh-CN" sz="2800" dirty="0">
                        <a:latin typeface="Cambria Math"/>
                      </a:rPr>
                      <m:t>={</m:t>
                    </m:r>
                    <m:r>
                      <a:rPr lang="en-US" altLang="zh-CN" sz="2800" dirty="0">
                        <a:latin typeface="Cambria Math"/>
                      </a:rPr>
                      <m:t>𝟎</m:t>
                    </m:r>
                    <m:r>
                      <a:rPr lang="en-US" altLang="zh-CN" sz="2800" dirty="0">
                        <a:latin typeface="Cambria Math"/>
                      </a:rPr>
                      <m:t>,</m:t>
                    </m:r>
                    <m:r>
                      <a:rPr lang="en-US" altLang="zh-CN" sz="2800" dirty="0">
                        <a:latin typeface="Cambria Math"/>
                      </a:rPr>
                      <m:t>𝟏</m:t>
                    </m:r>
                    <m:r>
                      <a:rPr lang="en-US" altLang="zh-CN" sz="2800" dirty="0">
                        <a:latin typeface="Cambria Math"/>
                      </a:rPr>
                      <m:t>}</m:t>
                    </m:r>
                  </m:oMath>
                </a14:m>
                <a:endParaRPr lang="en-US" altLang="zh-CN" sz="2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6" t="-2308" b="-4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9063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集合覆盖问题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输入：有限集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𝑼</m:t>
                    </m:r>
                    <m:r>
                      <a:rPr lang="en-US" altLang="zh-CN" b="1" i="1" smtClean="0">
                        <a:latin typeface="Cambria Math"/>
                      </a:rPr>
                      <m:t>={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  <m:r>
                      <a:rPr lang="en-US" altLang="zh-CN" b="1" i="1" smtClean="0">
                        <a:latin typeface="Cambria Math"/>
                      </a:rPr>
                      <m:t>𝟐</m:t>
                    </m:r>
                    <m:r>
                      <a:rPr lang="en-US" altLang="zh-CN" b="1" i="1" smtClean="0">
                        <a:latin typeface="Cambria Math"/>
                      </a:rPr>
                      <m:t>,…,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zh-CN" altLang="en-US" dirty="0"/>
                  <a:t>，子集合的集合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𝑺</m:t>
                    </m:r>
                    <m:r>
                      <a:rPr lang="en-US" altLang="zh-CN" b="1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𝑼</m:t>
                    </m:r>
                  </m:oMath>
                </a14:m>
                <a:r>
                  <a:rPr lang="en-US" altLang="zh-CN" dirty="0"/>
                  <a:t>, </a:t>
                </a:r>
                <a:r>
                  <a:rPr lang="zh-CN" altLang="en-US" dirty="0"/>
                  <a:t>集合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zh-CN" altLang="en-US" dirty="0"/>
                  <a:t>有权值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  <a:ea typeface="Cambria Math"/>
                          </a:rPr>
                          <m:t>𝒄</m:t>
                        </m:r>
                      </m:e>
                      <m:sub>
                        <m:r>
                          <a:rPr lang="en-US" altLang="zh-CN" sz="3200" i="1">
                            <a:latin typeface="Cambria Math"/>
                            <a:ea typeface="Cambria Math"/>
                          </a:rPr>
                          <m:t>𝒔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zh-CN" altLang="en-US" dirty="0"/>
                  <a:t>输出：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𝑨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𝑺</m:t>
                    </m:r>
                  </m:oMath>
                </a14:m>
                <a:r>
                  <a:rPr lang="zh-CN" altLang="en-US" dirty="0"/>
                  <a:t>，满足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𝑼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a:rPr lang="en-US" altLang="zh-CN" b="1" i="0" smtClean="0">
                                <a:latin typeface="Cambria Math"/>
                                <a:ea typeface="Cambria Math"/>
                              </a:rPr>
                              <m:t>⋃</m:t>
                            </m:r>
                          </m:e>
                          <m:lim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𝑨</m:t>
                            </m:r>
                          </m:lim>
                        </m:limLow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𝒔</m:t>
                        </m:r>
                      </m:e>
                    </m:func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且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𝑨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CN" altLang="en-US" dirty="0"/>
                  <a:t>最小</a:t>
                </a:r>
                <a:endParaRPr lang="en-US" altLang="zh-CN" dirty="0"/>
              </a:p>
              <a:p>
                <a:r>
                  <a:rPr lang="zh-CN" altLang="en-US" dirty="0"/>
                  <a:t>将问题换另一种描述</a:t>
                </a:r>
                <a:endParaRPr lang="en-US" altLang="zh-CN" dirty="0"/>
              </a:p>
              <a:p>
                <a:pPr lvl="1"/>
                <a:r>
                  <a:rPr lang="zh-CN" altLang="en-US" sz="2800" b="1" dirty="0">
                    <a:ea typeface="Cambria Math"/>
                  </a:rPr>
                  <a:t>为每一个集合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𝑺</m:t>
                    </m:r>
                  </m:oMath>
                </a14:m>
                <a:r>
                  <a:rPr lang="zh-CN" altLang="en-US" sz="2800" b="1" dirty="0">
                    <a:latin typeface="Cambria Math" panose="02040503050406030204" pitchFamily="18" charset="0"/>
                    <a:ea typeface="Cambria Math"/>
                  </a:rPr>
                  <a:t>增加一个变量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  <a:ea typeface="Cambria Math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altLang="zh-CN" sz="28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</a:rPr>
                      <m:t>𝐦𝐢𝐧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CN" sz="2800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sz="2800" i="1" dirty="0">
                            <a:latin typeface="Cambria Math"/>
                            <a:ea typeface="Cambria Math"/>
                          </a:rPr>
                          <m:t>𝑨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sz="2800" dirty="0"/>
              </a:p>
              <a:p>
                <a:pPr lvl="1"/>
                <a:r>
                  <a:rPr lang="zh-CN" altLang="en-US" sz="2800" dirty="0"/>
                  <a:t>满足：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zh-CN" sz="2800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sz="2800" i="1" dirty="0">
                            <a:latin typeface="Cambria Math" panose="02040503050406030204" pitchFamily="18" charset="0"/>
                            <a:ea typeface="Cambria Math"/>
                          </a:rPr>
                          <m:t>𝒔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</m:e>
                    </m:nary>
                    <m:r>
                      <a:rPr lang="en-US" altLang="zh-CN" sz="2400" i="1">
                        <a:latin typeface="Cambria Math" panose="02040503050406030204" pitchFamily="18" charset="0"/>
                        <a:ea typeface="Cambria Math"/>
                      </a:rPr>
                      <m:t>≥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/>
                      </a:rPr>
                      <m:t>𝟏</m:t>
                    </m:r>
                  </m:oMath>
                </a14:m>
                <a:r>
                  <a:rPr lang="en-US" altLang="zh-CN" sz="28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Cambria Math"/>
                      </a:rPr>
                      <m:t>𝒆</m:t>
                    </m:r>
                    <m:r>
                      <a:rPr lang="en-US" altLang="zh-CN" sz="28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800" i="1">
                        <a:latin typeface="Cambria Math"/>
                      </a:rPr>
                      <m:t>𝑼</m:t>
                    </m:r>
                  </m:oMath>
                </a14:m>
                <a:endParaRPr lang="en-US" altLang="zh-CN" sz="2800" dirty="0"/>
              </a:p>
              <a:p>
                <a:pPr lvl="1"/>
                <a:r>
                  <a:rPr lang="zh-CN" altLang="en-US" sz="2800" dirty="0"/>
                  <a:t>           且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 panose="02040503050406030204" pitchFamily="18" charset="0"/>
                        <a:ea typeface="Cambria Math"/>
                      </a:rPr>
                      <m:t>𝟏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  <a:ea typeface="Cambria Math"/>
                          </a:rPr>
                          <m:t>𝒔</m:t>
                        </m:r>
                      </m:sub>
                    </m:sSub>
                    <m:r>
                      <a:rPr lang="en-US" altLang="zh-CN" sz="2800">
                        <a:latin typeface="Cambria Math" panose="02040503050406030204" pitchFamily="18" charset="0"/>
                        <a:ea typeface="Cambria Math"/>
                      </a:rPr>
                      <m:t>≥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Cambria Math"/>
                      </a:rPr>
                      <m:t>𝟎</m:t>
                    </m:r>
                  </m:oMath>
                </a14:m>
                <a:endParaRPr lang="en-US" altLang="zh-CN" sz="28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6" t="-2308" b="-4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08005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集合覆盖问题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将问题换另一种描述</a:t>
                </a:r>
                <a:endParaRPr lang="en-US" altLang="zh-CN" dirty="0"/>
              </a:p>
              <a:p>
                <a:pPr lvl="1"/>
                <a:r>
                  <a:rPr lang="zh-CN" altLang="en-US" sz="2800" b="1" dirty="0">
                    <a:ea typeface="Cambria Math"/>
                  </a:rPr>
                  <a:t>为每一个集合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𝑺</m:t>
                    </m:r>
                  </m:oMath>
                </a14:m>
                <a:r>
                  <a:rPr lang="zh-CN" altLang="en-US" sz="2800" b="1" dirty="0">
                    <a:latin typeface="Cambria Math" panose="02040503050406030204" pitchFamily="18" charset="0"/>
                    <a:ea typeface="Cambria Math"/>
                  </a:rPr>
                  <a:t>增加一个变量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  <a:ea typeface="Cambria Math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altLang="zh-CN" sz="2800" dirty="0"/>
                  <a:t>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</a:rPr>
                      <m:t>𝐦𝐢𝐧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CN" sz="2800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sz="2800" i="1" dirty="0">
                            <a:latin typeface="Cambria Math"/>
                            <a:ea typeface="Cambria Math"/>
                          </a:rPr>
                          <m:t>𝑨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sz="2800" dirty="0"/>
              </a:p>
              <a:p>
                <a:pPr lvl="1"/>
                <a:r>
                  <a:rPr lang="zh-CN" altLang="en-US" sz="2800" dirty="0"/>
                  <a:t>满足：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zh-CN" sz="2800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𝒔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</m:e>
                    </m:nary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/>
                      </a:rPr>
                      <m:t>≥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/>
                      </a:rPr>
                      <m:t>𝟏</m:t>
                    </m:r>
                  </m:oMath>
                </a14:m>
                <a:r>
                  <a:rPr lang="en-US" altLang="zh-CN" sz="28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/>
                      </a:rPr>
                      <m:t>𝒆</m:t>
                    </m:r>
                    <m:r>
                      <a:rPr lang="en-US" altLang="zh-CN" sz="28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800" i="1">
                        <a:latin typeface="Cambria Math"/>
                      </a:rPr>
                      <m:t>𝑼</m:t>
                    </m:r>
                  </m:oMath>
                </a14:m>
                <a:endParaRPr lang="en-US" altLang="zh-CN" sz="2800" dirty="0"/>
              </a:p>
              <a:p>
                <a:pPr lvl="1"/>
                <a:r>
                  <a:rPr lang="zh-CN" altLang="en-US" sz="2800" dirty="0"/>
                  <a:t>           且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  <a:ea typeface="Cambria Math"/>
                      </a:rPr>
                      <m:t>𝟏</m:t>
                    </m:r>
                    <m:r>
                      <a:rPr lang="en-US" altLang="zh-CN" sz="2800" b="1" i="0" smtClean="0">
                        <a:latin typeface="Cambria Math" panose="02040503050406030204" pitchFamily="18" charset="0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  <a:ea typeface="Cambria Math"/>
                          </a:rPr>
                          <m:t>𝒔</m:t>
                        </m:r>
                      </m:sub>
                    </m:sSub>
                    <m:r>
                      <a:rPr lang="en-US" altLang="zh-CN" sz="2800" b="1" i="0" smtClean="0">
                        <a:latin typeface="Cambria Math" panose="02040503050406030204" pitchFamily="18" charset="0"/>
                        <a:ea typeface="Cambria Math"/>
                      </a:rPr>
                      <m:t>≥</m:t>
                    </m:r>
                    <m:r>
                      <a:rPr lang="en-US" altLang="zh-CN" sz="2800" b="1" i="0" smtClean="0">
                        <a:latin typeface="Cambria Math" panose="02040503050406030204" pitchFamily="18" charset="0"/>
                        <a:ea typeface="Cambria Math"/>
                      </a:rPr>
                      <m:t>𝟎</m:t>
                    </m:r>
                  </m:oMath>
                </a14:m>
                <a:endParaRPr lang="en-US" altLang="zh-CN" sz="28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32</a:t>
            </a:fld>
            <a:endParaRPr lang="en-US" altLang="zh-CN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A65AFC7-0948-47ED-9ED2-23D9C12FC3B5}"/>
              </a:ext>
            </a:extLst>
          </p:cNvPr>
          <p:cNvSpPr/>
          <p:nvPr/>
        </p:nvSpPr>
        <p:spPr>
          <a:xfrm>
            <a:off x="1187624" y="4005064"/>
            <a:ext cx="4366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整数规划是</a:t>
            </a:r>
            <a:r>
              <a:rPr lang="en-US" altLang="zh-CN" sz="2800" b="1" dirty="0">
                <a:solidFill>
                  <a:srgbClr val="FF0000"/>
                </a:solidFill>
                <a:ea typeface="黑体" pitchFamily="49" charset="-122"/>
              </a:rPr>
              <a:t>NP</a:t>
            </a: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完全的</a:t>
            </a:r>
            <a:endParaRPr lang="en-US" altLang="zh-CN" sz="2800" b="1" dirty="0">
              <a:solidFill>
                <a:srgbClr val="FF0000"/>
              </a:solidFill>
              <a:ea typeface="黑体" pitchFamily="49" charset="-122"/>
            </a:endParaRPr>
          </a:p>
          <a:p>
            <a:pPr lvl="0"/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线性规划是多项式可解的</a:t>
            </a:r>
            <a:endParaRPr lang="en-US" altLang="zh-CN" sz="2800" b="1" dirty="0">
              <a:solidFill>
                <a:srgbClr val="FF0000"/>
              </a:solidFill>
              <a:ea typeface="黑体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4">
                <a:extLst>
                  <a:ext uri="{FF2B5EF4-FFF2-40B4-BE49-F238E27FC236}">
                    <a16:creationId xmlns:a16="http://schemas.microsoft.com/office/drawing/2014/main" id="{EB2A92AE-3318-44C5-BB7E-74F1FD3E444A}"/>
                  </a:ext>
                </a:extLst>
              </p:cNvPr>
              <p:cNvSpPr txBox="1"/>
              <p:nvPr/>
            </p:nvSpPr>
            <p:spPr>
              <a:xfrm>
                <a:off x="1043608" y="4891600"/>
                <a:ext cx="7308812" cy="16358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zh-CN" altLang="en-US" b="1" dirty="0">
                    <a:solidFill>
                      <a:srgbClr val="000099"/>
                    </a:solidFill>
                    <a:ea typeface="黑体" pitchFamily="49" charset="-122"/>
                  </a:rPr>
                  <a:t>可放宽限制条件，</a:t>
                </a:r>
                <a:r>
                  <a:rPr lang="zh-CN" altLang="en-US" b="1" dirty="0">
                    <a:solidFill>
                      <a:schemeClr val="bg2"/>
                    </a:solidFill>
                    <a:ea typeface="黑体" pitchFamily="49" charset="-122"/>
                  </a:rPr>
                  <a:t>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zh-CN" altLang="en-US" b="1" dirty="0">
                    <a:solidFill>
                      <a:schemeClr val="bg2"/>
                    </a:solidFill>
                    <a:ea typeface="黑体" pitchFamily="49" charset="-122"/>
                  </a:rPr>
                  <a:t>取值可为浮点数，问题转换为线性规划问题</a:t>
                </a:r>
                <a:endParaRPr lang="en-US" altLang="zh-CN" b="1" dirty="0">
                  <a:solidFill>
                    <a:schemeClr val="bg2"/>
                  </a:solidFill>
                  <a:ea typeface="黑体" pitchFamily="49" charset="-12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zh-CN" altLang="en-US" b="1" dirty="0">
                    <a:solidFill>
                      <a:schemeClr val="bg2"/>
                    </a:solidFill>
                    <a:ea typeface="黑体" pitchFamily="49" charset="-122"/>
                  </a:rPr>
                  <a:t>使用线性规划求解，得到线性最优解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𝒔</m:t>
                        </m:r>
                      </m:sub>
                    </m:sSub>
                  </m:oMath>
                </a14:m>
                <a:endParaRPr lang="en-US" altLang="zh-CN" b="1" dirty="0">
                  <a:solidFill>
                    <a:schemeClr val="bg2"/>
                  </a:solidFill>
                  <a:ea typeface="黑体" pitchFamily="49" charset="-12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zh-CN" altLang="en-US" b="1" dirty="0">
                    <a:solidFill>
                      <a:schemeClr val="bg2"/>
                    </a:solidFill>
                    <a:ea typeface="黑体" pitchFamily="49" charset="-122"/>
                  </a:rPr>
                  <a:t>令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黑体" pitchFamily="49" charset="-122"/>
                      </a:rPr>
                      <m:t>𝒇</m:t>
                    </m:r>
                  </m:oMath>
                </a14:m>
                <a:r>
                  <a:rPr lang="zh-CN" altLang="en-US" b="1" dirty="0">
                    <a:solidFill>
                      <a:schemeClr val="bg2"/>
                    </a:solidFill>
                    <a:ea typeface="黑体" pitchFamily="49" charset="-122"/>
                  </a:rPr>
                  <a:t>为元素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黑体" pitchFamily="49" charset="-122"/>
                      </a:rPr>
                      <m:t>𝒆</m:t>
                    </m:r>
                  </m:oMath>
                </a14:m>
                <a:r>
                  <a:rPr lang="zh-CN" altLang="en-US" b="1" dirty="0">
                    <a:solidFill>
                      <a:schemeClr val="bg2"/>
                    </a:solidFill>
                    <a:ea typeface="黑体" pitchFamily="49" charset="-122"/>
                  </a:rPr>
                  <a:t>在子集合中出现的最大频次</a:t>
                </a:r>
                <a:endParaRPr lang="en-US" altLang="zh-CN" b="1" dirty="0">
                  <a:solidFill>
                    <a:schemeClr val="bg2"/>
                  </a:solidFill>
                  <a:ea typeface="黑体" pitchFamily="49" charset="-12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zh-CN" altLang="en-US" b="1" dirty="0">
                    <a:solidFill>
                      <a:schemeClr val="bg2"/>
                    </a:solidFill>
                    <a:ea typeface="黑体" pitchFamily="49" charset="-122"/>
                  </a:rPr>
                  <a:t>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𝒔</m:t>
                        </m:r>
                      </m:sub>
                    </m:sSub>
                    <m:r>
                      <a:rPr lang="en-US" altLang="zh-CN" b="1" i="1" dirty="0" smtClean="0">
                        <a:solidFill>
                          <a:schemeClr val="bg2"/>
                        </a:solidFill>
                        <a:latin typeface="Cambria Math"/>
                        <a:ea typeface="黑体" pitchFamily="49" charset="-122"/>
                      </a:rPr>
                      <m:t>≥</m:t>
                    </m:r>
                    <m:f>
                      <m:fPr>
                        <m:ctrlPr>
                          <a:rPr lang="en-US" altLang="zh-CN" b="1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fPr>
                      <m:num>
                        <m:r>
                          <a:rPr lang="en-US" altLang="zh-CN" b="1" i="1" dirty="0" smtClean="0">
                            <a:solidFill>
                              <a:schemeClr val="bg2"/>
                            </a:solidFill>
                            <a:latin typeface="Cambria Math"/>
                            <a:ea typeface="黑体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b="1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  <m:t>𝒇</m:t>
                        </m:r>
                      </m:den>
                    </m:f>
                  </m:oMath>
                </a14:m>
                <a:r>
                  <a:rPr lang="zh-CN" altLang="en-US" b="1" dirty="0">
                    <a:solidFill>
                      <a:schemeClr val="bg2"/>
                    </a:solidFill>
                    <a:ea typeface="黑体" pitchFamily="49" charset="-122"/>
                  </a:rPr>
                  <a:t>，令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𝒔</m:t>
                        </m:r>
                      </m:sub>
                    </m:sSub>
                    <m:r>
                      <a:rPr lang="en-US" altLang="zh-CN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altLang="zh-CN" b="1" i="1" dirty="0" smtClean="0">
                        <a:solidFill>
                          <a:schemeClr val="bg2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r>
                      <a:rPr lang="en-US" altLang="zh-CN" b="1" i="1" dirty="0" smtClean="0">
                        <a:solidFill>
                          <a:schemeClr val="bg2"/>
                        </a:solidFill>
                        <a:latin typeface="Cambria Math"/>
                        <a:ea typeface="黑体" pitchFamily="49" charset="-122"/>
                      </a:rPr>
                      <m:t>𝟏</m:t>
                    </m:r>
                  </m:oMath>
                </a14:m>
                <a:endParaRPr lang="en-US" altLang="zh-CN" b="1" dirty="0">
                  <a:solidFill>
                    <a:schemeClr val="bg2"/>
                  </a:solidFill>
                  <a:ea typeface="黑体" pitchFamily="49" charset="-12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zh-CN" altLang="en-US" b="1" dirty="0">
                    <a:solidFill>
                      <a:srgbClr val="000099"/>
                    </a:solidFill>
                    <a:ea typeface="黑体" pitchFamily="49" charset="-122"/>
                  </a:rPr>
                  <a:t>否则令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𝒔</m:t>
                        </m:r>
                      </m:sub>
                    </m:sSub>
                    <m:r>
                      <a:rPr lang="en-US" altLang="zh-CN" b="1" i="1" dirty="0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r>
                      <a:rPr lang="en-US" altLang="zh-CN" b="1" i="1" dirty="0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𝟎</m:t>
                    </m:r>
                  </m:oMath>
                </a14:m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6" name="TextBox 4">
                <a:extLst>
                  <a:ext uri="{FF2B5EF4-FFF2-40B4-BE49-F238E27FC236}">
                    <a16:creationId xmlns:a16="http://schemas.microsoft.com/office/drawing/2014/main" id="{EB2A92AE-3318-44C5-BB7E-74F1FD3E4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891600"/>
                <a:ext cx="7308812" cy="1635832"/>
              </a:xfrm>
              <a:prstGeom prst="rect">
                <a:avLst/>
              </a:prstGeom>
              <a:blipFill>
                <a:blip r:embed="rId3"/>
                <a:stretch>
                  <a:fillRect l="-667" t="-2602" b="-408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9778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顶点覆盖问题</a:t>
            </a:r>
            <a:r>
              <a:rPr lang="en-US" altLang="zh-CN" dirty="0"/>
              <a:t>(</a:t>
            </a:r>
            <a:r>
              <a:rPr lang="zh-CN" altLang="en-US" dirty="0"/>
              <a:t>线性规划</a:t>
            </a:r>
            <a:r>
              <a:rPr lang="en-US" altLang="zh-CN" dirty="0"/>
              <a:t>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近似算法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分析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A</a:t>
                </a:r>
                <a:r>
                  <a:rPr lang="zh-CN" altLang="en-US" dirty="0"/>
                  <a:t>的近似比为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/>
                      </a:rPr>
                      <m:t>𝒆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/>
                      </a:rPr>
                      <m:t>𝑼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CN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zh-CN" altLang="en-US" dirty="0"/>
                  <a:t>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dirty="0"/>
                  <a:t>,…</a:t>
                </a:r>
                <a:r>
                  <a:rPr lang="en-US" altLang="zh-CN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zh-CN" altLang="en-US" dirty="0"/>
                  <a:t>包含了元素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/>
                      </a:rPr>
                      <m:t>𝒆</m:t>
                    </m:r>
                  </m:oMath>
                </a14:m>
                <a:r>
                  <a:rPr lang="zh-CN" altLang="en-US" dirty="0"/>
                  <a:t>，</a:t>
                </a:r>
                <a:endParaRPr lang="en-US" altLang="zh-CN" dirty="0"/>
              </a:p>
              <a:p>
                <a:pPr lvl="2"/>
                <a:r>
                  <a:rPr lang="zh-CN" altLang="en-US" dirty="0">
                    <a:ea typeface="Cambria Math"/>
                  </a:rPr>
                  <a:t>则</a:t>
                </a:r>
                <a:r>
                  <a:rPr lang="en-US" altLang="zh-CN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𝒔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𝒔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b="1" i="0" smtClean="0">
                        <a:latin typeface="Cambria Math" panose="02040503050406030204" pitchFamily="18" charset="0"/>
                        <a:ea typeface="Cambria Math"/>
                      </a:rPr>
                      <m:t>+…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𝒔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  <m:t>𝒇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/>
                      </a:rPr>
                      <m:t>≥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/>
                      </a:rPr>
                      <m:t>𝟏</m:t>
                    </m:r>
                  </m:oMath>
                </a14:m>
                <a:endParaRPr lang="en-US" altLang="zh-CN" b="1" dirty="0">
                  <a:ea typeface="Cambria Math"/>
                </a:endParaRPr>
              </a:p>
              <a:p>
                <a:pPr lvl="2"/>
                <a:r>
                  <a:rPr lang="zh-CN" altLang="en-US" dirty="0"/>
                  <a:t>令线性规划最优解代价为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</a:rPr>
                      <m:t>𝐳</m:t>
                    </m:r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</a:rPr>
                      <m:t>𝐳</m:t>
                    </m:r>
                    <m:r>
                      <a:rPr lang="en-US" altLang="zh-CN" b="1" i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b="1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𝑺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</m:e>
                    </m:nary>
                    <m:r>
                      <a:rPr lang="en-US" altLang="zh-CN" b="1" i="1" dirty="0" smtClean="0">
                        <a:latin typeface="Cambria Math"/>
                      </a:rPr>
                      <m:t>≥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b="1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𝑺</m:t>
                        </m:r>
                        <m:r>
                          <a:rPr lang="en-US" altLang="zh-CN" b="1" i="1" dirty="0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  <m:r>
                          <a:rPr lang="en-US" altLang="zh-CN" b="1" i="1" dirty="0" smtClean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n-US" altLang="zh-CN" b="1" i="1" dirty="0" smtClean="0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altLang="zh-CN" b="1" i="1" dirty="0" smtClean="0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altLang="zh-CN" b="1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𝒇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dirty="0"/>
              </a:p>
              <a:p>
                <a:pPr lvl="2"/>
                <a:r>
                  <a:rPr lang="en-US" altLang="zh-CN" dirty="0"/>
                  <a:t>                             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≥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b="1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𝑺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/>
                          </a:rPr>
                          <m:t>𝒇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  <m:f>
                          <m:f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dirty="0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den>
                        </m:f>
                      </m:e>
                    </m:nary>
                  </m:oMath>
                </a14:m>
                <a:endParaRPr lang="en-US" altLang="zh-CN" dirty="0"/>
              </a:p>
              <a:p>
                <a:pPr lvl="2"/>
                <a:r>
                  <a:rPr lang="en-US" altLang="zh-CN" dirty="0"/>
                  <a:t>                             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≥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CN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b="1" i="1" dirty="0" smtClean="0">
                            <a:latin typeface="Cambria Math"/>
                            <a:ea typeface="Cambria Math"/>
                          </a:rPr>
                          <m:t>𝑨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sub>
                        </m:sSub>
                        <m:f>
                          <m:f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dirty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den>
                        </m:f>
                      </m:e>
                    </m:nary>
                    <m:r>
                      <a:rPr lang="en-US" altLang="zh-CN" b="1" i="1" dirty="0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</m:den>
                    </m:f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dirty="0" smtClean="0">
                            <a:latin typeface="Cambria Math"/>
                          </a:rPr>
                          <m:t>𝑨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lvl="2"/>
                <a:r>
                  <a:rPr lang="zh-CN" altLang="en-US" dirty="0"/>
                  <a:t>因为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𝑶𝑷𝑻</m:t>
                    </m:r>
                  </m:oMath>
                </a14:m>
                <a:r>
                  <a:rPr lang="zh-CN" altLang="en-US" dirty="0"/>
                  <a:t>是线性规划可能解</a:t>
                </a:r>
                <a:r>
                  <a:rPr lang="en-US" altLang="zh-CN" dirty="0"/>
                  <a:t>, </a:t>
                </a:r>
                <a:r>
                  <a:rPr lang="zh-CN" altLang="en-US" dirty="0"/>
                  <a:t>故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𝐜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dirty="0" smtClean="0">
                            <a:latin typeface="Cambria Math"/>
                          </a:rPr>
                          <m:t>𝑶𝑷𝑻</m:t>
                        </m:r>
                      </m:e>
                    </m:d>
                    <m:r>
                      <a:rPr lang="en-US" altLang="zh-CN" b="1" i="0" dirty="0" smtClean="0">
                        <a:latin typeface="Cambria Math"/>
                      </a:rPr>
                      <m:t>≥</m:t>
                    </m:r>
                    <m:r>
                      <a:rPr lang="en-US" altLang="zh-CN" b="1" i="0" dirty="0" smtClean="0">
                        <a:latin typeface="Cambria Math"/>
                      </a:rPr>
                      <m:t>𝐳</m:t>
                    </m:r>
                    <m:r>
                      <a:rPr lang="en-US" altLang="zh-CN" i="1" dirty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</m:den>
                    </m:f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/>
                          </a:rPr>
                          <m:t>𝑨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lvl="1"/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6" t="-2308" b="-21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41116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子集和问题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输入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给定正整数集合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𝑺</m:t>
                    </m:r>
                    <m:r>
                      <a:rPr lang="en-US" altLang="zh-CN" b="1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,</m:t>
                    </m:r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zh-CN" altLang="en-US" dirty="0"/>
                  <a:t>和一个正整数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𝑻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输出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最大化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CN" b="1" i="1" smtClean="0">
                            <a:latin typeface="Cambria Math"/>
                          </a:rPr>
                          <m:t>𝒙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𝑨</m:t>
                        </m:r>
                      </m:sub>
                      <m:sup/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𝒙</m:t>
                        </m:r>
                      </m:e>
                    </m:nary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其中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𝑨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𝑺</m:t>
                    </m:r>
                  </m:oMath>
                </a14:m>
                <a:r>
                  <a:rPr lang="zh-CN" altLang="en-US" dirty="0"/>
                  <a:t>，满足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CN" i="1">
                            <a:latin typeface="Cambria Math"/>
                          </a:rPr>
                          <m:t>𝒙</m:t>
                        </m:r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𝑨</m:t>
                        </m:r>
                      </m:sub>
                      <m:sup/>
                      <m:e>
                        <m:r>
                          <a:rPr lang="en-US" altLang="zh-CN" i="1">
                            <a:latin typeface="Cambria Math"/>
                          </a:rPr>
                          <m:t>𝒙</m:t>
                        </m:r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≤</m:t>
                    </m:r>
                    <m:r>
                      <a:rPr lang="en-US" altLang="zh-CN" b="1" i="1" smtClean="0">
                        <a:latin typeface="Cambria Math"/>
                      </a:rPr>
                      <m:t>𝑻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34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943708" y="4473115"/>
                <a:ext cx="431329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/>
                        </a:rPr>
                        <m:t>𝑺</m:t>
                      </m:r>
                      <m:r>
                        <a:rPr lang="en-US" altLang="zh-CN" b="1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altLang="zh-CN" b="1" i="1">
                              <a:latin typeface="Cambria Math"/>
                            </a:rPr>
                            <m:t>,</m:t>
                          </m:r>
                          <m:r>
                            <a:rPr lang="en-US" altLang="zh-CN" b="1" i="1">
                              <a:latin typeface="Cambria Math"/>
                            </a:rPr>
                            <m:t>𝟒</m:t>
                          </m:r>
                          <m:r>
                            <a:rPr lang="en-US" altLang="zh-CN" b="1" i="1">
                              <a:latin typeface="Cambria Math"/>
                            </a:rPr>
                            <m:t>,</m:t>
                          </m:r>
                          <m:r>
                            <a:rPr lang="en-US" altLang="zh-CN" b="1" i="1">
                              <a:latin typeface="Cambria Math"/>
                            </a:rPr>
                            <m:t>𝟓</m:t>
                          </m:r>
                          <m:r>
                            <a:rPr lang="en-US" altLang="zh-CN" b="1" i="1">
                              <a:latin typeface="Cambria Math"/>
                            </a:rPr>
                            <m:t>,</m:t>
                          </m:r>
                          <m:r>
                            <a:rPr lang="en-US" altLang="zh-CN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US" altLang="zh-CN" b="1" i="1">
                              <a:latin typeface="Cambria Math"/>
                            </a:rPr>
                            <m:t>,</m:t>
                          </m:r>
                          <m:r>
                            <a:rPr lang="en-US" altLang="zh-CN" b="1" i="1" smtClean="0">
                              <a:latin typeface="Cambria Math"/>
                            </a:rPr>
                            <m:t>𝟏𝟎</m:t>
                          </m:r>
                        </m:e>
                      </m:d>
                      <m:r>
                        <a:rPr lang="en-US" altLang="zh-CN" b="1" i="1" smtClean="0">
                          <a:latin typeface="Cambria Math"/>
                        </a:rPr>
                        <m:t>, </m:t>
                      </m:r>
                      <m:r>
                        <a:rPr lang="en-US" altLang="zh-CN" b="1" i="1" smtClean="0">
                          <a:latin typeface="Cambria Math"/>
                        </a:rPr>
                        <m:t>𝑻</m:t>
                      </m:r>
                      <m:r>
                        <a:rPr lang="en-US" altLang="zh-CN" b="1" i="1" smtClean="0">
                          <a:latin typeface="Cambria Math"/>
                        </a:rPr>
                        <m:t>=</m:t>
                      </m:r>
                      <m:r>
                        <a:rPr lang="en-US" altLang="zh-CN" b="1" i="1" smtClean="0"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en-US" altLang="zh-CN" b="1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𝑨</m:t>
                    </m:r>
                    <m:r>
                      <a:rPr lang="en-US" altLang="zh-CN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  <m:r>
                          <a:rPr lang="en-US" altLang="zh-CN" b="1" i="1">
                            <a:latin typeface="Cambria Math"/>
                          </a:rPr>
                          <m:t>,</m:t>
                        </m:r>
                        <m:r>
                          <a:rPr lang="en-US" altLang="zh-CN" b="1" i="1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altLang="zh-CN" b="1" i="1" dirty="0">
                    <a:latin typeface="Cambria Math"/>
                  </a:rPr>
                  <a:t>,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CN" b="1" i="1">
                            <a:latin typeface="Cambria Math"/>
                          </a:rPr>
                          <m:t>𝒙</m:t>
                        </m:r>
                        <m:r>
                          <a:rPr lang="en-US" altLang="zh-CN" b="1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b="1" i="1">
                            <a:latin typeface="Cambria Math"/>
                            <a:ea typeface="Cambria Math"/>
                          </a:rPr>
                          <m:t>𝑨</m:t>
                        </m:r>
                      </m:sub>
                      <m:sup/>
                      <m:e>
                        <m:r>
                          <a:rPr lang="en-US" altLang="zh-CN" b="1" i="1">
                            <a:latin typeface="Cambria Math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altLang="zh-CN" b="1" dirty="0">
                    <a:latin typeface="Cambria Math"/>
                  </a:rPr>
                  <a:t>=9</a:t>
                </a:r>
                <a:r>
                  <a:rPr lang="zh-CN" altLang="en-US" b="1" dirty="0">
                    <a:latin typeface="Cambria Math"/>
                  </a:rPr>
                  <a:t>最大不超过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/>
                      </a:rPr>
                      <m:t>𝑻</m:t>
                    </m:r>
                  </m:oMath>
                </a14:m>
                <a:r>
                  <a:rPr lang="zh-CN" altLang="en-US" b="1" dirty="0">
                    <a:latin typeface="Cambria Math"/>
                  </a:rPr>
                  <a:t>的结果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708" y="4473115"/>
                <a:ext cx="4313297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25472" r="-849" b="-10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2822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子集和问题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穷举方法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给定正整数集合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𝑺</m:t>
                    </m:r>
                    <m:r>
                      <a:rPr lang="en-US" altLang="zh-CN" b="1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,</m:t>
                    </m:r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zh-CN" altLang="en-US" dirty="0"/>
                  <a:t>和一个正整数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𝑻</m:t>
                    </m:r>
                  </m:oMath>
                </a14:m>
                <a:endParaRPr lang="en-US" altLang="zh-CN" b="1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300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23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sz="23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3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300" b="1" i="1" smtClean="0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endParaRPr lang="en-US" altLang="zh-CN" sz="2300" b="1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300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23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23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3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300" b="1" i="1" smtClean="0">
                            <a:latin typeface="Cambria Math"/>
                          </a:rPr>
                          <m:t>𝟎</m:t>
                        </m:r>
                        <m:r>
                          <a:rPr lang="en-US" altLang="zh-CN" sz="23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300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3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300" b="1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300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23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sz="23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300" i="1">
                            <a:latin typeface="Cambria Math"/>
                          </a:rPr>
                          <m:t>𝟎</m:t>
                        </m:r>
                        <m:r>
                          <a:rPr lang="en-US" altLang="zh-CN" sz="230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300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300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3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300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3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3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300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300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300" b="1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3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300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3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30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2200" b="1" i="1" smtClean="0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</a:rPr>
                      <m:t>={</m:t>
                    </m:r>
                    <m:r>
                      <a:rPr lang="en-US" altLang="zh-CN" sz="2200" i="1">
                        <a:latin typeface="Cambria Math"/>
                      </a:rPr>
                      <m:t>𝟎</m:t>
                    </m:r>
                    <m:r>
                      <a:rPr lang="en-US" altLang="zh-CN" sz="2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sz="2200" b="1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200" b="1" i="1" smtClean="0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22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sz="22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sz="22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</a:rPr>
                      <m:t>}</m:t>
                    </m:r>
                  </m:oMath>
                </a14:m>
                <a:endParaRPr lang="en-US" altLang="zh-CN" sz="2200" dirty="0">
                  <a:latin typeface="Cambria Math"/>
                </a:endParaRPr>
              </a:p>
              <a:p>
                <a:pPr lvl="1"/>
                <a:r>
                  <a:rPr lang="en-US" altLang="zh-CN" dirty="0">
                    <a:latin typeface="Cambria Math"/>
                  </a:rPr>
                  <a:t>…</a:t>
                </a:r>
                <a:endParaRPr lang="en-US" altLang="zh-CN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𝒊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}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每步删除大于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𝑻</m:t>
                    </m:r>
                  </m:oMath>
                </a14:m>
                <a:r>
                  <a:rPr lang="zh-CN" altLang="en-US" dirty="0"/>
                  <a:t>的结果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en-US" dirty="0"/>
                  <a:t>中找最大的即为最终结果</a:t>
                </a:r>
                <a:endParaRPr lang="en-US" altLang="zh-CN" dirty="0"/>
              </a:p>
              <a:p>
                <a:pPr lvl="1"/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35</a:t>
            </a:fld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4824028" y="4617132"/>
            <a:ext cx="385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时间复杂度是指数级的</a:t>
            </a:r>
            <a:endParaRPr lang="en-US" altLang="zh-CN" sz="2800" b="1" dirty="0">
              <a:solidFill>
                <a:srgbClr val="FF0000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62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子集和问题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近似算法</a:t>
                </a:r>
                <a:r>
                  <a:rPr lang="en-US" altLang="zh-CN" dirty="0"/>
                  <a:t>A</a:t>
                </a:r>
              </a:p>
              <a:p>
                <a:pPr lvl="1"/>
                <a:r>
                  <a:rPr lang="zh-CN" altLang="en-US" sz="2000" dirty="0"/>
                  <a:t>对穷举方法进行修改，减少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000" dirty="0"/>
                  <a:t>的长度</a:t>
                </a:r>
                <a:endParaRPr lang="en-US" altLang="zh-CN" sz="2000" dirty="0"/>
              </a:p>
              <a:p>
                <a:pPr lvl="1"/>
                <a:r>
                  <a:rPr lang="zh-CN" altLang="en-US" sz="2000" dirty="0"/>
                  <a:t>穷举法中：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sz="20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/>
                          </a:rPr>
                          <m:t>𝒊</m:t>
                        </m:r>
                        <m:r>
                          <a:rPr lang="en-US" altLang="zh-CN" sz="2000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sz="20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200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altLang="zh-CN" sz="2000" b="1" i="1" smtClean="0">
                        <a:latin typeface="Cambria Math"/>
                        <a:ea typeface="Cambria Math"/>
                      </a:rPr>
                      <m:t>{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20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sz="2000" b="1" i="1" smtClean="0">
                        <a:latin typeface="Cambria Math"/>
                      </a:rPr>
                      <m:t>}</m:t>
                    </m:r>
                  </m:oMath>
                </a14:m>
                <a:endParaRPr lang="en-US" altLang="zh-CN" sz="2000" dirty="0"/>
              </a:p>
              <a:p>
                <a:pPr lvl="1"/>
                <a:r>
                  <a:rPr lang="zh-CN" altLang="en-US" sz="2000" dirty="0"/>
                  <a:t>给定一误差参数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/>
                      </a:rPr>
                      <m:t>𝜹</m:t>
                    </m:r>
                  </m:oMath>
                </a14:m>
                <a:r>
                  <a:rPr lang="zh-CN" altLang="en-US" sz="2000" dirty="0"/>
                  <a:t>，每次将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000" dirty="0"/>
                  <a:t>中相差不超过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/>
                      </a:rPr>
                      <m:t>𝜹</m:t>
                    </m:r>
                  </m:oMath>
                </a14:m>
                <a:r>
                  <a:rPr lang="zh-CN" altLang="en-US" sz="2000" dirty="0"/>
                  <a:t>的数只用一个表示</a:t>
                </a:r>
                <a:endParaRPr lang="en-US" altLang="zh-CN" sz="2000" dirty="0"/>
              </a:p>
              <a:p>
                <a:pPr lvl="1"/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36</a:t>
            </a:fld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5112060" y="2348879"/>
            <a:ext cx="2700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FF0000"/>
                </a:solidFill>
                <a:ea typeface="黑体" pitchFamily="49" charset="-122"/>
              </a:rPr>
              <a:t>长度是指数级的</a:t>
            </a:r>
            <a:endParaRPr lang="en-US" altLang="zh-CN" sz="2400" b="1" dirty="0">
              <a:solidFill>
                <a:srgbClr val="FF0000"/>
              </a:solidFill>
              <a:ea typeface="黑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75956" y="3644020"/>
            <a:ext cx="439421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FF0000"/>
                </a:solidFill>
                <a:latin typeface="+mn-lt"/>
              </a:rPr>
              <a:t>P</a:t>
            </a:r>
            <a:r>
              <a:rPr lang="en-US" altLang="zh-CN" b="1" dirty="0">
                <a:solidFill>
                  <a:srgbClr val="FF0000"/>
                </a:solidFill>
                <a:latin typeface="+mn-lt"/>
              </a:rPr>
              <a:t> =〈10, 11, 12, 15, 20, 21, 22, 23, 24, 29〉</a:t>
            </a:r>
          </a:p>
          <a:p>
            <a:r>
              <a:rPr lang="en-US" altLang="zh-CN" b="1" i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δ  </a:t>
            </a:r>
            <a:r>
              <a:rPr lang="en-US" altLang="zh-CN" b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= 0.1</a:t>
            </a:r>
          </a:p>
          <a:p>
            <a:pPr marL="0" lvl="1"/>
            <a:r>
              <a:rPr lang="en-US" altLang="zh-CN" sz="2000" b="1" i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L </a:t>
            </a:r>
            <a:r>
              <a:rPr lang="en-US" altLang="zh-CN" b="1" dirty="0">
                <a:solidFill>
                  <a:srgbClr val="FF0000"/>
                </a:solidFill>
                <a:latin typeface="+mn-lt"/>
              </a:rPr>
              <a:t>=〈10, 12, 15, 20, 23, 29〉</a:t>
            </a:r>
            <a:endParaRPr lang="zh-CN" alt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3548" y="3176972"/>
            <a:ext cx="396044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Trim(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P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, 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δ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) </a:t>
            </a:r>
          </a:p>
          <a:p>
            <a:pPr marL="742950" lvl="1" indent="-285750" algn="just">
              <a:spcBef>
                <a:spcPct val="20000"/>
              </a:spcBef>
              <a:defRPr/>
            </a:pP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m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=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P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;  </a:t>
            </a:r>
            <a:endParaRPr lang="en-US" altLang="zh-CN" sz="2000" b="1" dirty="0">
              <a:solidFill>
                <a:srgbClr val="0000FF"/>
              </a:solidFill>
              <a:latin typeface="+mn-lt"/>
              <a:ea typeface="黑体" pitchFamily="49" charset="-122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L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=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P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;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last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=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P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[0]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;</a:t>
            </a:r>
            <a:endParaRPr lang="en-US" altLang="zh-CN" sz="2000" b="1" i="1" baseline="-25000" dirty="0">
              <a:solidFill>
                <a:srgbClr val="0000FF"/>
              </a:solidFill>
              <a:latin typeface="+mn-lt"/>
              <a:ea typeface="黑体" pitchFamily="49" charset="-122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For  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i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=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   To    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m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    Do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     If   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last</a:t>
            </a:r>
            <a:r>
              <a:rPr lang="zh-CN" altLang="en-US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*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(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1+δ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) &lt;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 P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[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i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]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  Then  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          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P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[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i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]</a:t>
            </a:r>
            <a:r>
              <a:rPr lang="zh-CN" altLang="en-US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加入到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L</a:t>
            </a:r>
            <a:r>
              <a:rPr lang="zh-CN" altLang="en-US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末尾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; 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          last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=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P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[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i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]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;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Return 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L</a:t>
            </a:r>
            <a:endParaRPr lang="zh-CN" altLang="en-US" sz="2000" dirty="0">
              <a:latin typeface="+mn-lt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158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子集和问题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近似算法</a:t>
                </a:r>
                <a:r>
                  <a:rPr lang="en-US" altLang="zh-CN" dirty="0"/>
                  <a:t>A</a:t>
                </a:r>
              </a:p>
              <a:p>
                <a:pPr lvl="1"/>
                <a:r>
                  <a:rPr lang="zh-CN" altLang="en-US" sz="2000" dirty="0"/>
                  <a:t>对穷举方法进行修改，减少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000" dirty="0"/>
                  <a:t>的长度</a:t>
                </a:r>
                <a:endParaRPr lang="en-US" altLang="zh-CN" sz="2000" dirty="0"/>
              </a:p>
              <a:p>
                <a:pPr lvl="1"/>
                <a:r>
                  <a:rPr lang="zh-CN" altLang="en-US" sz="2000" dirty="0"/>
                  <a:t>穷举法中：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∪{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}</m:t>
                    </m:r>
                  </m:oMath>
                </a14:m>
                <a:endParaRPr lang="en-US" altLang="zh-CN" sz="2000" dirty="0"/>
              </a:p>
              <a:p>
                <a:pPr lvl="1"/>
                <a:r>
                  <a:rPr lang="zh-CN" altLang="en-US" sz="2000" dirty="0"/>
                  <a:t>给定一误差参数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/>
                      </a:rPr>
                      <m:t>𝜹</m:t>
                    </m:r>
                  </m:oMath>
                </a14:m>
                <a:r>
                  <a:rPr lang="zh-CN" altLang="en-US" sz="2000" dirty="0"/>
                  <a:t>，每次将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000" dirty="0"/>
                  <a:t>中相差不超过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/>
                      </a:rPr>
                      <m:t>𝜹</m:t>
                    </m:r>
                  </m:oMath>
                </a14:m>
                <a:r>
                  <a:rPr lang="zh-CN" altLang="en-US" sz="2000" dirty="0"/>
                  <a:t>的数只用一个表示</a:t>
                </a:r>
                <a:endParaRPr lang="en-US" altLang="zh-CN" sz="2000" dirty="0"/>
              </a:p>
              <a:p>
                <a:pPr lvl="1"/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37</a:t>
            </a:fld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5112060" y="2348879"/>
            <a:ext cx="2700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FF0000"/>
                </a:solidFill>
                <a:ea typeface="黑体" pitchFamily="49" charset="-122"/>
              </a:rPr>
              <a:t>长度是指数级的</a:t>
            </a:r>
            <a:endParaRPr lang="en-US" altLang="zh-CN" sz="2400" b="1" dirty="0">
              <a:solidFill>
                <a:srgbClr val="FF0000"/>
              </a:solidFill>
              <a:ea typeface="黑体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124061" y="3176971"/>
                <a:ext cx="4572000" cy="298543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742950" lvl="1" indent="-285750">
                  <a:spcBef>
                    <a:spcPct val="20000"/>
                  </a:spcBef>
                  <a:defRPr/>
                </a:pPr>
                <a:r>
                  <a:rPr lang="en-US" altLang="zh-CN" sz="2000" b="1" dirty="0" err="1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Approx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(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S, T, 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  <a:sym typeface="Symbol" pitchFamily="18" charset="2"/>
                  </a:rPr>
                  <a:t>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)</a:t>
                </a:r>
              </a:p>
              <a:p>
                <a:pPr marL="742950" lvl="1" indent="-285750">
                  <a:spcBef>
                    <a:spcPct val="20000"/>
                  </a:spcBef>
                  <a:defRPr/>
                </a:pP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n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  <a:sym typeface="Symbol" pitchFamily="18" charset="2"/>
                  </a:rPr>
                  <a:t>=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S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  <a:sym typeface="Symbol" pitchFamily="18" charset="2"/>
                  </a:rPr>
                  <a:t>;</a:t>
                </a:r>
                <a:endParaRPr lang="en-US" altLang="zh-CN" sz="2000" b="1" dirty="0">
                  <a:solidFill>
                    <a:srgbClr val="0000FF"/>
                  </a:solidFill>
                  <a:latin typeface="+mn-lt"/>
                  <a:ea typeface="黑体" pitchFamily="49" charset="-122"/>
                </a:endParaRPr>
              </a:p>
              <a:p>
                <a:pPr marL="742950" lvl="1" indent="-285750">
                  <a:spcBef>
                    <a:spcPct val="20000"/>
                  </a:spcBef>
                  <a:defRPr/>
                </a:pP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L</a:t>
                </a:r>
                <a:r>
                  <a:rPr lang="en-US" altLang="zh-CN" sz="2000" b="1" i="1" baseline="-25000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0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  <a:sym typeface="Symbol" pitchFamily="18" charset="2"/>
                  </a:rPr>
                  <a:t>=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{0}</a:t>
                </a:r>
              </a:p>
              <a:p>
                <a:pPr marL="742950" lvl="1" indent="-285750">
                  <a:spcBef>
                    <a:spcPct val="20000"/>
                  </a:spcBef>
                  <a:defRPr/>
                </a:pP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For    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i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  <a:sym typeface="Symbol" pitchFamily="18" charset="2"/>
                  </a:rPr>
                  <a:t>=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1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    To    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n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     Do</a:t>
                </a:r>
              </a:p>
              <a:p>
                <a:pPr marL="742950" lvl="1" indent="-285750">
                  <a:spcBef>
                    <a:spcPct val="20000"/>
                  </a:spcBef>
                  <a:defRPr/>
                </a:pP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        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L</a:t>
                </a:r>
                <a:r>
                  <a:rPr lang="en-US" altLang="zh-CN" sz="2000" b="1" i="1" baseline="-25000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i 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  <a:sym typeface="Symbol" pitchFamily="18" charset="2"/>
                  </a:rPr>
                  <a:t>=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 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L</a:t>
                </a:r>
                <a:r>
                  <a:rPr lang="en-US" altLang="zh-CN" sz="2000" b="1" i="1" baseline="-25000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i-1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>
                        <a:solidFill>
                          <a:srgbClr val="0000FF"/>
                        </a:solidFill>
                        <a:latin typeface="Cambria Math"/>
                        <a:ea typeface="黑体" pitchFamily="49" charset="-122"/>
                      </a:rPr>
                      <m:t>∪ </m:t>
                    </m:r>
                  </m:oMath>
                </a14:m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{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L</a:t>
                </a:r>
                <a:r>
                  <a:rPr lang="en-US" altLang="zh-CN" sz="2000" b="1" i="1" baseline="-25000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i-1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+x</a:t>
                </a:r>
                <a:r>
                  <a:rPr lang="en-US" altLang="zh-CN" sz="2000" b="1" i="1" baseline="-25000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i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}</a:t>
                </a:r>
              </a:p>
              <a:p>
                <a:pPr marL="742950" lvl="1" indent="-285750">
                  <a:spcBef>
                    <a:spcPct val="20000"/>
                  </a:spcBef>
                  <a:defRPr/>
                </a:pP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        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L</a:t>
                </a:r>
                <a:r>
                  <a:rPr lang="en-US" altLang="zh-CN" sz="2000" b="1" i="1" baseline="-25000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i 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=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Trim(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L</a:t>
                </a:r>
                <a:r>
                  <a:rPr lang="en-US" altLang="zh-CN" sz="2000" b="1" i="1" baseline="-25000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i 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, 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  <a:sym typeface="Symbol" pitchFamily="18" charset="2"/>
                  </a:rPr>
                  <a:t> 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/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n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) </a:t>
                </a:r>
              </a:p>
              <a:p>
                <a:pPr marL="742950" lvl="1" indent="-285750">
                  <a:spcBef>
                    <a:spcPct val="20000"/>
                  </a:spcBef>
                  <a:defRPr/>
                </a:pP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        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从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L</a:t>
                </a:r>
                <a:r>
                  <a:rPr lang="en-US" altLang="zh-CN" sz="2000" b="1" i="1" baseline="-25000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i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中删除大于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T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的元素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;</a:t>
                </a:r>
              </a:p>
              <a:p>
                <a:pPr marL="742950" lvl="1" indent="-285750">
                  <a:spcBef>
                    <a:spcPct val="20000"/>
                  </a:spcBef>
                  <a:defRPr/>
                </a:pPr>
                <a:r>
                  <a:rPr lang="en-US" altLang="zh-CN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Return 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L</a:t>
                </a:r>
                <a:r>
                  <a:rPr lang="en-US" altLang="zh-CN" sz="2000" b="1" i="1" baseline="-25000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n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中最大值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+mn-lt"/>
                    <a:ea typeface="黑体" pitchFamily="49" charset="-122"/>
                  </a:rPr>
                  <a:t>.</a:t>
                </a:r>
                <a:r>
                  <a:rPr lang="en-US" altLang="zh-CN" sz="2000" b="1" i="1" dirty="0">
                    <a:latin typeface="+mn-lt"/>
                    <a:ea typeface="黑体" pitchFamily="49" charset="-122"/>
                  </a:rPr>
                  <a:t> </a:t>
                </a:r>
                <a:endParaRPr lang="zh-CN" altLang="en-US" sz="2000" dirty="0">
                  <a:latin typeface="+mn-lt"/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061" y="3176971"/>
                <a:ext cx="4572000" cy="2985433"/>
              </a:xfrm>
              <a:prstGeom prst="rect">
                <a:avLst/>
              </a:prstGeom>
              <a:blipFill rotWithShape="1">
                <a:blip r:embed="rId3"/>
                <a:stretch>
                  <a:fillRect t="-1224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503548" y="3176972"/>
            <a:ext cx="396044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Trim(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P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, 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δ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) </a:t>
            </a:r>
          </a:p>
          <a:p>
            <a:pPr marL="742950" lvl="1" indent="-285750" algn="just">
              <a:spcBef>
                <a:spcPct val="20000"/>
              </a:spcBef>
              <a:defRPr/>
            </a:pP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m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=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P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;  </a:t>
            </a:r>
            <a:endParaRPr lang="en-US" altLang="zh-CN" sz="2000" b="1" dirty="0">
              <a:solidFill>
                <a:srgbClr val="0000FF"/>
              </a:solidFill>
              <a:latin typeface="+mn-lt"/>
              <a:ea typeface="黑体" pitchFamily="49" charset="-122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L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=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P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;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last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=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P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[0]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;</a:t>
            </a:r>
            <a:endParaRPr lang="en-US" altLang="zh-CN" sz="2000" b="1" i="1" baseline="-25000" dirty="0">
              <a:solidFill>
                <a:srgbClr val="0000FF"/>
              </a:solidFill>
              <a:latin typeface="+mn-lt"/>
              <a:ea typeface="黑体" pitchFamily="49" charset="-122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For  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i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=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   To    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m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    Do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     If   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last</a:t>
            </a:r>
            <a:r>
              <a:rPr lang="zh-CN" altLang="en-US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*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(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1+δ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) &lt;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 P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[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i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]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  Then  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          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P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[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i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]</a:t>
            </a:r>
            <a:r>
              <a:rPr lang="zh-CN" altLang="en-US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加入到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L</a:t>
            </a:r>
            <a:r>
              <a:rPr lang="zh-CN" altLang="en-US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末尾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; 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          last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=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P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[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i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  <a:sym typeface="Symbol" pitchFamily="18" charset="2"/>
              </a:rPr>
              <a:t>]</a:t>
            </a: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;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Return </a:t>
            </a:r>
            <a:r>
              <a:rPr lang="en-US" altLang="zh-CN" sz="2000" b="1" i="1" dirty="0">
                <a:solidFill>
                  <a:srgbClr val="0000FF"/>
                </a:solidFill>
                <a:latin typeface="+mn-lt"/>
                <a:ea typeface="黑体" pitchFamily="49" charset="-122"/>
              </a:rPr>
              <a:t>L</a:t>
            </a:r>
            <a:endParaRPr lang="zh-CN" altLang="en-US" sz="2000" dirty="0">
              <a:latin typeface="+mn-lt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492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子集和问题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近似算法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分析</a:t>
                </a:r>
                <a:endParaRPr lang="en-US" altLang="zh-CN" dirty="0"/>
              </a:p>
              <a:p>
                <a:pPr lvl="1"/>
                <a:r>
                  <a:rPr lang="zh-CN" altLang="en-US" sz="2000" dirty="0"/>
                  <a:t>时间复杂度，与修剪后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000" dirty="0"/>
                  <a:t>的长度相关，而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000" dirty="0"/>
                  <a:t>的长度是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zh-CN" altLang="en-US" sz="2000" i="1">
                            <a:latin typeface="Cambria Math"/>
                          </a:rPr>
                          <m:t>𝜺</m:t>
                        </m:r>
                      </m:den>
                    </m:f>
                  </m:oMath>
                </a14:m>
                <a:r>
                  <a:rPr lang="zh-CN" altLang="en-US" sz="2000" dirty="0"/>
                  <a:t>的多项式</a:t>
                </a:r>
                <a:endParaRPr lang="en-US" altLang="zh-CN" sz="2000" dirty="0"/>
              </a:p>
              <a:p>
                <a:pPr lvl="2"/>
                <a:r>
                  <a:rPr lang="zh-CN" altLang="en-US" sz="1800" dirty="0"/>
                  <a:t>令修剪后的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sz="1800" i="1">
                        <a:latin typeface="Cambria Math"/>
                      </a:rPr>
                      <m:t>={</m:t>
                    </m:r>
                    <m:r>
                      <a:rPr lang="en-US" altLang="zh-CN" sz="1800" i="1">
                        <a:latin typeface="Cambria Math"/>
                      </a:rPr>
                      <m:t>𝟎</m:t>
                    </m:r>
                    <m:r>
                      <a:rPr lang="en-US" altLang="zh-CN" sz="1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1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sz="1800" i="1">
                        <a:latin typeface="Cambria Math"/>
                      </a:rPr>
                      <m:t>,</m:t>
                    </m:r>
                    <m:r>
                      <a:rPr lang="en-US" altLang="zh-CN" sz="1800" i="1"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altLang="zh-CN" sz="1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𝒌</m:t>
                        </m:r>
                        <m:r>
                          <a:rPr lang="en-US" altLang="zh-CN" sz="1800" i="1">
                            <a:latin typeface="Cambria Math"/>
                          </a:rPr>
                          <m:t>+</m:t>
                        </m:r>
                        <m:r>
                          <a:rPr lang="en-US" altLang="zh-CN" sz="1800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1800" i="1">
                        <a:latin typeface="Cambria Math"/>
                      </a:rPr>
                      <m:t>}</m:t>
                    </m:r>
                  </m:oMath>
                </a14:m>
                <a:r>
                  <a:rPr lang="zh-CN" altLang="en-US" sz="1800" dirty="0"/>
                  <a:t> ，则有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altLang="zh-CN" sz="1800" b="1" i="1" smtClean="0">
                            <a:latin typeface="Cambria Math"/>
                          </a:rPr>
                          <m:t>𝒊</m:t>
                        </m:r>
                        <m:r>
                          <a:rPr lang="en-US" altLang="zh-CN" sz="1800" i="1">
                            <a:latin typeface="Cambria Math"/>
                          </a:rPr>
                          <m:t>+</m:t>
                        </m:r>
                        <m:r>
                          <a:rPr lang="en-US" altLang="zh-CN" sz="1800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1800" b="1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altLang="zh-CN" sz="18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sz="1800" i="1">
                        <a:latin typeface="Cambria Math"/>
                      </a:rPr>
                      <m:t>(</m:t>
                    </m:r>
                    <m:r>
                      <a:rPr lang="en-US" altLang="zh-CN" sz="1800" i="1">
                        <a:latin typeface="Cambria Math"/>
                      </a:rPr>
                      <m:t>𝟏</m:t>
                    </m:r>
                    <m:r>
                      <a:rPr lang="en-US" altLang="zh-CN" sz="18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1800" i="1">
                            <a:latin typeface="Cambria Math"/>
                          </a:rPr>
                          <m:t>𝜺</m:t>
                        </m:r>
                      </m:num>
                      <m:den>
                        <m:r>
                          <a:rPr lang="en-US" altLang="zh-CN" sz="1800" i="1">
                            <a:latin typeface="Cambria Math"/>
                          </a:rPr>
                          <m:t>𝒏</m:t>
                        </m:r>
                      </m:den>
                    </m:f>
                    <m:r>
                      <a:rPr lang="en-US" altLang="zh-CN" sz="1800" i="1">
                        <a:latin typeface="Cambria Math"/>
                      </a:rPr>
                      <m:t>)</m:t>
                    </m:r>
                  </m:oMath>
                </a14:m>
                <a:endParaRPr lang="en-US" altLang="zh-CN" sz="1800" dirty="0"/>
              </a:p>
              <a:p>
                <a:pPr lvl="2"/>
                <a:r>
                  <a:rPr lang="zh-CN" altLang="en-US" sz="1800" dirty="0"/>
                  <a:t>假设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1800" dirty="0"/>
                  <a:t>中</a:t>
                </a:r>
                <a14:m>
                  <m:oMath xmlns:m="http://schemas.openxmlformats.org/officeDocument/2006/math">
                    <m:r>
                      <a:rPr lang="en-US" altLang="zh-CN" sz="1800" b="1" i="1" dirty="0" smtClean="0">
                        <a:latin typeface="Cambria Math"/>
                      </a:rPr>
                      <m:t>𝒌</m:t>
                    </m:r>
                    <m:r>
                      <a:rPr lang="en-US" altLang="zh-CN" sz="1800" b="1" i="1" dirty="0" smtClean="0">
                        <a:latin typeface="Cambria Math"/>
                      </a:rPr>
                      <m:t>+</m:t>
                    </m:r>
                    <m:r>
                      <a:rPr lang="en-US" altLang="zh-CN" sz="1800" b="1" i="1" dirty="0" smtClean="0">
                        <a:latin typeface="Cambria Math"/>
                      </a:rPr>
                      <m:t>𝟐</m:t>
                    </m:r>
                  </m:oMath>
                </a14:m>
                <a:r>
                  <a:rPr lang="zh-CN" altLang="en-US" sz="1800" dirty="0"/>
                  <a:t>个元素，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altLang="zh-CN" sz="1800" b="1" i="1" smtClean="0">
                        <a:latin typeface="Cambria Math"/>
                      </a:rPr>
                      <m:t>=</m:t>
                    </m:r>
                    <m:r>
                      <a:rPr lang="en-US" altLang="zh-CN" sz="18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zh-CN" altLang="en-US" sz="1800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altLang="zh-CN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en-US" sz="1800" dirty="0"/>
                  <a:t> ，</a:t>
                </a:r>
                <a:endParaRPr lang="en-US" altLang="zh-CN" sz="1800" dirty="0"/>
              </a:p>
              <a:p>
                <a:pPr lvl="2"/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altLang="zh-CN" sz="1800" b="1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1800" b="1" i="1" smtClean="0">
                        <a:latin typeface="Cambria Math"/>
                      </a:rPr>
                      <m:t>(</m:t>
                    </m:r>
                    <m:r>
                      <a:rPr lang="en-US" altLang="zh-CN" sz="1800" i="1">
                        <a:latin typeface="Cambria Math"/>
                      </a:rPr>
                      <m:t>𝟏</m:t>
                    </m:r>
                    <m:r>
                      <a:rPr lang="en-US" altLang="zh-CN" sz="18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1800" i="1">
                            <a:latin typeface="Cambria Math"/>
                          </a:rPr>
                          <m:t>𝜺</m:t>
                        </m:r>
                      </m:num>
                      <m:den>
                        <m:r>
                          <a:rPr lang="en-US" altLang="zh-CN" sz="1800" i="1">
                            <a:latin typeface="Cambria Math"/>
                          </a:rPr>
                          <m:t>𝒏</m:t>
                        </m:r>
                      </m:den>
                    </m:f>
                    <m:r>
                      <a:rPr lang="en-US" altLang="zh-CN" sz="18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sz="1800" dirty="0"/>
                  <a:t>，</a:t>
                </a:r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altLang="zh-CN" sz="18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/>
                          </a:rPr>
                          <m:t>(</m:t>
                        </m:r>
                        <m:r>
                          <a:rPr lang="en-US" altLang="zh-CN" sz="1800" i="1">
                            <a:latin typeface="Cambria Math"/>
                          </a:rPr>
                          <m:t>𝟏</m:t>
                        </m:r>
                        <m:r>
                          <a:rPr lang="en-US" altLang="zh-CN" sz="18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1800" i="1">
                                <a:latin typeface="Cambria Math"/>
                              </a:rPr>
                              <m:t>𝜺</m:t>
                            </m:r>
                          </m:num>
                          <m:den>
                            <m:r>
                              <a:rPr lang="en-US" altLang="zh-CN" sz="1800" i="1">
                                <a:latin typeface="Cambria Math"/>
                              </a:rPr>
                              <m:t>𝒏</m:t>
                            </m:r>
                          </m:den>
                        </m:f>
                        <m:r>
                          <a:rPr lang="en-US" altLang="zh-CN" sz="18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zh-CN" sz="18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zh-CN" altLang="en-US" sz="1800" dirty="0"/>
                  <a:t>，</a:t>
                </a:r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𝟒</m:t>
                        </m:r>
                      </m:e>
                    </m:d>
                    <m:r>
                      <a:rPr lang="en-US" altLang="zh-CN" sz="18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/>
                          </a:rPr>
                          <m:t>(</m:t>
                        </m:r>
                        <m:r>
                          <a:rPr lang="en-US" altLang="zh-CN" sz="1800" i="1">
                            <a:latin typeface="Cambria Math"/>
                          </a:rPr>
                          <m:t>𝟏</m:t>
                        </m:r>
                        <m:r>
                          <a:rPr lang="en-US" altLang="zh-CN" sz="18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1800" i="1">
                                <a:latin typeface="Cambria Math"/>
                              </a:rPr>
                              <m:t>𝜺</m:t>
                            </m:r>
                          </m:num>
                          <m:den>
                            <m:r>
                              <a:rPr lang="en-US" altLang="zh-CN" sz="1800" i="1">
                                <a:latin typeface="Cambria Math"/>
                              </a:rPr>
                              <m:t>𝒏</m:t>
                            </m:r>
                          </m:den>
                        </m:f>
                        <m:r>
                          <a:rPr lang="en-US" altLang="zh-CN" sz="18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zh-CN" sz="18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zh-CN" altLang="en-US" sz="1800" dirty="0"/>
                  <a:t>，</a:t>
                </a:r>
                <a:r>
                  <a:rPr lang="en-US" altLang="zh-CN" sz="1800" dirty="0"/>
                  <a:t>…</a:t>
                </a:r>
                <a:r>
                  <a:rPr lang="zh-CN" altLang="en-US" sz="1800" dirty="0"/>
                  <a:t>，</a:t>
                </a:r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𝒌</m:t>
                        </m:r>
                        <m:r>
                          <a:rPr lang="en-US" altLang="zh-CN" sz="1800" b="1" i="1" smtClean="0">
                            <a:latin typeface="Cambria Math"/>
                          </a:rPr>
                          <m:t>+</m:t>
                        </m:r>
                        <m:r>
                          <a:rPr lang="en-US" altLang="zh-CN" sz="1800" b="1" i="1" smtClean="0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altLang="zh-CN" sz="18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/>
                          </a:rPr>
                          <m:t>(</m:t>
                        </m:r>
                        <m:r>
                          <a:rPr lang="en-US" altLang="zh-CN" sz="1800" i="1">
                            <a:latin typeface="Cambria Math"/>
                          </a:rPr>
                          <m:t>𝟏</m:t>
                        </m:r>
                        <m:r>
                          <a:rPr lang="en-US" altLang="zh-CN" sz="18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1800" i="1">
                                <a:latin typeface="Cambria Math"/>
                              </a:rPr>
                              <m:t>𝜺</m:t>
                            </m:r>
                          </m:num>
                          <m:den>
                            <m:r>
                              <a:rPr lang="en-US" altLang="zh-CN" sz="1800" i="1">
                                <a:latin typeface="Cambria Math"/>
                              </a:rPr>
                              <m:t>𝒏</m:t>
                            </m:r>
                          </m:den>
                        </m:f>
                        <m:r>
                          <a:rPr lang="en-US" altLang="zh-CN" sz="18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zh-CN" sz="1800" i="1">
                            <a:latin typeface="Cambria Math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zh-CN" altLang="en-US" sz="1800" dirty="0"/>
                  <a:t>，</a:t>
                </a:r>
                <a:endParaRPr lang="en-US" altLang="zh-CN" sz="1800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/>
                        <a:ea typeface="Cambria Math"/>
                      </a:rPr>
                      <m:t>∵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1800" dirty="0"/>
                  <a:t>中所有元素都小于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/>
                      </a:rPr>
                      <m:t>𝑻</m:t>
                    </m:r>
                  </m:oMath>
                </a14:m>
                <a:r>
                  <a:rPr lang="zh-CN" altLang="en-US" sz="1800" dirty="0"/>
                  <a:t>，</a:t>
                </a:r>
                <a14:m>
                  <m:oMath xmlns:m="http://schemas.openxmlformats.org/officeDocument/2006/math">
                    <m:r>
                      <a:rPr lang="zh-CN" altLang="en-US" sz="1800" i="1" dirty="0" smtClean="0">
                        <a:latin typeface="Cambria Math"/>
                      </a:rPr>
                      <m:t>∴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/>
                          </a:rPr>
                          <m:t>(</m:t>
                        </m:r>
                        <m:r>
                          <a:rPr lang="en-US" altLang="zh-CN" sz="1800" i="1">
                            <a:latin typeface="Cambria Math"/>
                          </a:rPr>
                          <m:t>𝟏</m:t>
                        </m:r>
                        <m:r>
                          <a:rPr lang="en-US" altLang="zh-CN" sz="18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1800" i="1">
                                <a:latin typeface="Cambria Math"/>
                              </a:rPr>
                              <m:t>𝜺</m:t>
                            </m:r>
                          </m:num>
                          <m:den>
                            <m:r>
                              <a:rPr lang="en-US" altLang="zh-CN" sz="1800" i="1">
                                <a:latin typeface="Cambria Math"/>
                              </a:rPr>
                              <m:t>𝒏</m:t>
                            </m:r>
                          </m:den>
                        </m:f>
                        <m:r>
                          <a:rPr lang="en-US" altLang="zh-CN" sz="18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zh-CN" sz="1800" i="1"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en-US" altLang="zh-CN" sz="1800" b="1" i="1" smtClean="0">
                        <a:latin typeface="Cambria Math"/>
                      </a:rPr>
                      <m:t>≤</m:t>
                    </m:r>
                    <m:r>
                      <a:rPr lang="en-US" altLang="zh-CN" sz="1800" b="1" i="1" smtClean="0">
                        <a:latin typeface="Cambria Math"/>
                      </a:rPr>
                      <m:t>𝑻</m:t>
                    </m:r>
                  </m:oMath>
                </a14:m>
                <a:r>
                  <a:rPr lang="zh-CN" altLang="en-US" sz="1800" dirty="0"/>
                  <a:t>，</a:t>
                </a:r>
                <a:endParaRPr lang="en-US" altLang="zh-CN" sz="1800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/>
                        <a:ea typeface="Cambria Math"/>
                      </a:rPr>
                      <m:t>∵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en-US" sz="1800" dirty="0"/>
                  <a:t>是正整数，</a:t>
                </a:r>
                <a14:m>
                  <m:oMath xmlns:m="http://schemas.openxmlformats.org/officeDocument/2006/math">
                    <m:r>
                      <a:rPr lang="zh-CN" altLang="en-US" sz="1800" i="1" dirty="0" smtClean="0">
                        <a:latin typeface="Cambria Math"/>
                      </a:rPr>
                      <m:t>∴</m:t>
                    </m:r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/>
                          </a:rPr>
                          <m:t>(</m:t>
                        </m:r>
                        <m:r>
                          <a:rPr lang="en-US" altLang="zh-CN" sz="1800" i="1">
                            <a:latin typeface="Cambria Math"/>
                          </a:rPr>
                          <m:t>𝟏</m:t>
                        </m:r>
                        <m:r>
                          <a:rPr lang="en-US" altLang="zh-CN" sz="18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1800" i="1">
                                <a:latin typeface="Cambria Math"/>
                              </a:rPr>
                              <m:t>𝜺</m:t>
                            </m:r>
                          </m:num>
                          <m:den>
                            <m:r>
                              <a:rPr lang="en-US" altLang="zh-CN" sz="1800" i="1">
                                <a:latin typeface="Cambria Math"/>
                              </a:rPr>
                              <m:t>𝒏</m:t>
                            </m:r>
                          </m:den>
                        </m:f>
                        <m:r>
                          <a:rPr lang="en-US" altLang="zh-CN" sz="18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zh-CN" sz="1800" i="1"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en-US" altLang="zh-CN" sz="1800" i="1">
                        <a:latin typeface="Cambria Math"/>
                      </a:rPr>
                      <m:t>≤</m:t>
                    </m:r>
                    <m:r>
                      <a:rPr lang="en-US" altLang="zh-CN" sz="1800" i="1">
                        <a:latin typeface="Cambria Math"/>
                      </a:rPr>
                      <m:t>𝑻</m:t>
                    </m:r>
                  </m:oMath>
                </a14:m>
                <a:r>
                  <a:rPr lang="zh-CN" altLang="en-US" sz="1800" dirty="0"/>
                  <a:t>，有 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latin typeface="Cambria Math"/>
                      </a:rPr>
                      <m:t>𝒌</m:t>
                    </m:r>
                    <m:r>
                      <a:rPr lang="en-US" altLang="zh-CN" sz="1800" b="1" i="0" smtClean="0"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zh-CN" sz="18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800" i="1">
                                    <a:latin typeface="Cambria Math"/>
                                  </a:rPr>
                                  <m:t>𝜺</m:t>
                                </m:r>
                              </m:num>
                              <m:den>
                                <m:r>
                                  <a:rPr lang="en-US" altLang="zh-CN" sz="1800" i="1">
                                    <a:latin typeface="Cambria Math"/>
                                  </a:rPr>
                                  <m:t>𝒏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altLang="zh-CN" sz="1800" b="1" i="1" smtClean="0">
                            <a:latin typeface="Cambria Math"/>
                          </a:rPr>
                          <m:t>𝑻</m:t>
                        </m:r>
                      </m:e>
                    </m:func>
                    <m:r>
                      <a:rPr lang="en-US" altLang="zh-CN" sz="1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800" b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CN" sz="1800" i="1">
                                <a:latin typeface="Cambria Math"/>
                              </a:rPr>
                              <m:t>𝑻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800" b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CN" sz="1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1800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zh-CN" sz="18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800" i="1">
                                    <a:latin typeface="Cambria Math"/>
                                  </a:rPr>
                                  <m:t>𝜺</m:t>
                                </m:r>
                              </m:num>
                              <m:den>
                                <m:r>
                                  <a:rPr lang="en-US" altLang="zh-CN" sz="1800" i="1">
                                    <a:latin typeface="Cambria Math"/>
                                  </a:rPr>
                                  <m:t>𝒏</m:t>
                                </m:r>
                              </m:den>
                            </m:f>
                            <m:r>
                              <a:rPr lang="en-US" altLang="zh-CN" sz="1800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endParaRPr lang="en-US" altLang="zh-CN" sz="1800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/>
                              </a:rPr>
                              <m:t>𝑳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altLang="zh-CN" sz="1800" b="1" i="1" smtClean="0">
                        <a:latin typeface="Cambria Math"/>
                      </a:rPr>
                      <m:t>=</m:t>
                    </m:r>
                    <m:r>
                      <a:rPr lang="en-US" altLang="zh-CN" sz="1800" b="1" i="1" smtClean="0">
                        <a:latin typeface="Cambria Math"/>
                      </a:rPr>
                      <m:t>𝒌</m:t>
                    </m:r>
                    <m:r>
                      <a:rPr lang="en-US" altLang="zh-CN" sz="1800" b="1" i="1" smtClean="0">
                        <a:latin typeface="Cambria Math"/>
                      </a:rPr>
                      <m:t>+</m:t>
                    </m:r>
                    <m:r>
                      <a:rPr lang="en-US" altLang="zh-CN" sz="1800" b="1" i="1" smtClean="0">
                        <a:latin typeface="Cambria Math"/>
                      </a:rPr>
                      <m:t>𝟐</m:t>
                    </m:r>
                    <m:r>
                      <a:rPr lang="en-US" altLang="zh-CN" sz="1800" b="1" i="1" smtClean="0">
                        <a:latin typeface="Cambria Math"/>
                      </a:rPr>
                      <m:t>≤</m:t>
                    </m:r>
                    <m:r>
                      <a:rPr lang="en-US" altLang="zh-CN" sz="1800" b="1" i="1" smtClean="0">
                        <a:latin typeface="Cambria Math"/>
                      </a:rPr>
                      <m:t>𝟐</m:t>
                    </m:r>
                    <m:r>
                      <a:rPr lang="en-US" altLang="zh-CN" sz="1800" b="1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800" b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CN" sz="1800" i="1">
                                <a:latin typeface="Cambria Math"/>
                              </a:rPr>
                              <m:t>𝑻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800" b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CN" sz="1800" b="1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1800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zh-CN" sz="18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800" i="1">
                                    <a:latin typeface="Cambria Math"/>
                                  </a:rPr>
                                  <m:t>𝜺</m:t>
                                </m:r>
                              </m:num>
                              <m:den>
                                <m:r>
                                  <a:rPr lang="en-US" altLang="zh-CN" sz="1800" i="1">
                                    <a:latin typeface="Cambria Math"/>
                                  </a:rPr>
                                  <m:t>𝒏</m:t>
                                </m:r>
                              </m:den>
                            </m:f>
                            <m:r>
                              <a:rPr lang="en-US" altLang="zh-CN" sz="1800" b="1" i="1" smtClean="0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r>
                  <a:rPr lang="zh-CN" altLang="en-US" sz="1800" dirty="0"/>
                  <a:t>，</a:t>
                </a:r>
                <a14:m>
                  <m:oMath xmlns:m="http://schemas.openxmlformats.org/officeDocument/2006/math">
                    <m:r>
                      <a:rPr lang="zh-CN" altLang="en-US" sz="1800" i="1" dirty="0" smtClean="0">
                        <a:latin typeface="Cambria Math"/>
                      </a:rPr>
                      <m:t>∵</m:t>
                    </m:r>
                    <m:func>
                      <m:funcPr>
                        <m:ctrlPr>
                          <a:rPr lang="en-US" altLang="zh-CN" sz="18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180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1800" i="0" dirty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CN" sz="1800" b="1" i="1" dirty="0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altLang="zh-CN" sz="1800" i="1" dirty="0" smtClean="0">
                                <a:latin typeface="Cambria Math"/>
                              </a:rPr>
                              <m:t>→</m:t>
                            </m:r>
                            <m:r>
                              <a:rPr lang="en-US" altLang="zh-CN" sz="1800" b="1" i="1" dirty="0" smtClean="0"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altLang="zh-CN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1800" b="0" dirty="0"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altLang="zh-CN" sz="1800" i="1" dirty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CN" sz="1800" i="1" dirty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altLang="zh-CN" sz="1800" i="1" dirty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zh-CN" sz="1800" b="1" i="1" dirty="0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altLang="zh-CN" sz="1800" i="1" dirty="0">
                                    <a:latin typeface="Cambria Math"/>
                                  </a:rPr>
                                  <m:t>)</m:t>
                                </m:r>
                              </m:e>
                            </m:func>
                          </m:num>
                          <m:den>
                            <m:r>
                              <a:rPr lang="en-US" altLang="zh-CN" sz="1800" i="1" dirty="0">
                                <a:latin typeface="Cambria Math"/>
                              </a:rPr>
                              <m:t>𝒙</m:t>
                            </m:r>
                          </m:den>
                        </m:f>
                      </m:e>
                    </m:func>
                    <m:r>
                      <a:rPr lang="en-US" altLang="zh-CN" sz="1800" b="1" i="1" dirty="0" smtClean="0">
                        <a:latin typeface="Cambria Math"/>
                      </a:rPr>
                      <m:t>=</m:t>
                    </m:r>
                    <m:r>
                      <a:rPr lang="en-US" altLang="zh-CN" sz="1800" b="1" i="1" dirty="0" smtClean="0">
                        <a:latin typeface="Cambria Math"/>
                      </a:rPr>
                      <m:t>𝟏</m:t>
                    </m:r>
                  </m:oMath>
                </a14:m>
                <a:r>
                  <a:rPr lang="zh-CN" altLang="en-US" sz="1800" dirty="0"/>
                  <a:t>，</a:t>
                </a:r>
                <a:endParaRPr lang="en-US" altLang="zh-CN" sz="1800" i="1" dirty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zh-CN" altLang="en-US" sz="1800" i="1" dirty="0" smtClean="0">
                        <a:latin typeface="Cambria Math"/>
                      </a:rPr>
                      <m:t>∴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/>
                              </a:rPr>
                              <m:t>𝑳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altLang="zh-CN" sz="1800" b="1" i="1" smtClean="0">
                        <a:latin typeface="Cambria Math"/>
                      </a:rPr>
                      <m:t>≤</m:t>
                    </m:r>
                    <m:r>
                      <a:rPr lang="en-US" altLang="zh-CN" sz="1800" b="1" i="1" smtClean="0">
                        <a:latin typeface="Cambria Math"/>
                      </a:rPr>
                      <m:t>𝟐</m:t>
                    </m:r>
                    <m:r>
                      <a:rPr lang="en-US" altLang="zh-CN" sz="1800" b="1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latin typeface="Cambria Math"/>
                          </a:rPr>
                          <m:t>𝒏</m:t>
                        </m:r>
                        <m:func>
                          <m:func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800" b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CN" sz="1800" i="1">
                                <a:latin typeface="Cambria Math"/>
                              </a:rPr>
                              <m:t>𝑻</m:t>
                            </m:r>
                          </m:e>
                        </m:func>
                      </m:num>
                      <m:den>
                        <m:r>
                          <a:rPr lang="zh-CN" altLang="en-US" sz="1800" i="1" smtClean="0">
                            <a:latin typeface="Cambria Math"/>
                          </a:rPr>
                          <m:t>𝜺</m:t>
                        </m:r>
                      </m:den>
                    </m:f>
                  </m:oMath>
                </a14:m>
                <a:endParaRPr lang="en-US" altLang="zh-CN" sz="1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 b="-8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7295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子集和问题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313"/>
                <a:ext cx="8615300" cy="5373687"/>
              </a:xfrm>
            </p:spPr>
            <p:txBody>
              <a:bodyPr/>
              <a:lstStyle/>
              <a:p>
                <a:r>
                  <a:rPr lang="zh-CN" altLang="en-US" dirty="0"/>
                  <a:t>近似算法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分析</a:t>
                </a:r>
                <a:endParaRPr lang="en-US" altLang="zh-CN" dirty="0"/>
              </a:p>
              <a:p>
                <a:pPr lvl="1"/>
                <a:r>
                  <a:rPr lang="zh-CN" altLang="en-US" sz="2000" dirty="0"/>
                  <a:t>近似比为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</a:rPr>
                      <m:t>𝟏</m:t>
                    </m:r>
                    <m:r>
                      <a:rPr lang="en-US" altLang="zh-CN" sz="2000" i="1">
                        <a:latin typeface="Cambria Math"/>
                      </a:rPr>
                      <m:t>+</m:t>
                    </m:r>
                    <m:r>
                      <a:rPr lang="en-US" altLang="zh-CN" sz="2000" b="1" i="1" smtClean="0">
                        <a:latin typeface="Cambria Math"/>
                      </a:rPr>
                      <m:t>𝟐</m:t>
                    </m:r>
                    <m:r>
                      <a:rPr lang="zh-CN" altLang="en-US" sz="2000" i="1">
                        <a:latin typeface="Cambria Math"/>
                      </a:rPr>
                      <m:t>𝜺</m:t>
                    </m:r>
                  </m:oMath>
                </a14:m>
                <a:endParaRPr lang="en-US" altLang="zh-CN" sz="2000" dirty="0"/>
              </a:p>
              <a:p>
                <a:pPr lvl="2"/>
                <a:r>
                  <a:rPr lang="zh-CN" altLang="en-US" sz="1700" dirty="0"/>
                  <a:t>令</a:t>
                </a:r>
                <a14:m>
                  <m:oMath xmlns:m="http://schemas.openxmlformats.org/officeDocument/2006/math">
                    <m:r>
                      <a:rPr lang="en-US" altLang="zh-CN" sz="1700" i="1">
                        <a:latin typeface="Cambria Math"/>
                      </a:rPr>
                      <m:t>𝒚</m:t>
                    </m:r>
                  </m:oMath>
                </a14:m>
                <a:r>
                  <a:rPr lang="zh-CN" altLang="en-US" sz="1700" dirty="0"/>
                  <a:t>属于穷举法</a:t>
                </a:r>
                <a:r>
                  <a:rPr lang="en-US" altLang="zh-CN" sz="1700" dirty="0"/>
                  <a:t>(</a:t>
                </a:r>
                <a:r>
                  <a:rPr lang="zh-CN" altLang="en-US" sz="1700" dirty="0"/>
                  <a:t>修剪前</a:t>
                </a:r>
                <a:r>
                  <a:rPr lang="en-US" altLang="zh-CN" sz="1700" dirty="0"/>
                  <a:t>)</a:t>
                </a:r>
                <a:r>
                  <a:rPr lang="zh-CN" altLang="en-US" sz="1700" dirty="0"/>
                  <a:t>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1700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sz="1700" i="1">
                        <a:latin typeface="Cambria Math"/>
                      </a:rPr>
                      <m:t> </m:t>
                    </m:r>
                  </m:oMath>
                </a14:m>
                <a:r>
                  <a:rPr lang="zh-CN" altLang="en-US" sz="1700" dirty="0"/>
                  <a:t>，</a:t>
                </a:r>
                <a:r>
                  <a:rPr lang="en-US" altLang="zh-CN" sz="17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700" b="1" i="1" smtClean="0">
                        <a:latin typeface="Cambria Math"/>
                      </a:rPr>
                      <m:t>𝒛</m:t>
                    </m:r>
                  </m:oMath>
                </a14:m>
                <a:r>
                  <a:rPr lang="zh-CN" altLang="en-US" sz="1700" dirty="0"/>
                  <a:t>属于修剪后的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altLang="zh-CN" sz="1700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US" altLang="zh-CN" sz="1700" dirty="0"/>
              </a:p>
              <a:p>
                <a:pPr lvl="2"/>
                <a:r>
                  <a:rPr lang="zh-CN" altLang="en-US" sz="1700" dirty="0"/>
                  <a:t>对于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1700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1700" dirty="0"/>
                  <a:t>中任意</a:t>
                </a:r>
                <a14:m>
                  <m:oMath xmlns:m="http://schemas.openxmlformats.org/officeDocument/2006/math">
                    <m:r>
                      <a:rPr lang="en-US" altLang="zh-CN" sz="1700" i="1">
                        <a:latin typeface="Cambria Math"/>
                      </a:rPr>
                      <m:t>𝒚</m:t>
                    </m:r>
                  </m:oMath>
                </a14:m>
                <a:r>
                  <a:rPr lang="zh-CN" altLang="en-US" sz="1700" dirty="0"/>
                  <a:t>，在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altLang="zh-CN" sz="1700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1700" dirty="0"/>
                  <a:t>中存在</a:t>
                </a:r>
                <a14:m>
                  <m:oMath xmlns:m="http://schemas.openxmlformats.org/officeDocument/2006/math">
                    <m:r>
                      <a:rPr lang="en-US" altLang="zh-CN" sz="1700" i="1">
                        <a:latin typeface="Cambria Math"/>
                      </a:rPr>
                      <m:t>𝒛</m:t>
                    </m:r>
                  </m:oMath>
                </a14:m>
                <a:r>
                  <a:rPr lang="zh-CN" altLang="en-US" sz="1700" dirty="0"/>
                  <a:t>，使得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7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700" b="1" i="1" smtClean="0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US" altLang="zh-CN" sz="17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7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1700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zh-CN" sz="17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17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700" i="1">
                                    <a:latin typeface="Cambria Math"/>
                                  </a:rPr>
                                  <m:t>𝜺</m:t>
                                </m:r>
                              </m:num>
                              <m:den>
                                <m:r>
                                  <a:rPr lang="en-US" altLang="zh-CN" sz="1700" i="1">
                                    <a:latin typeface="Cambria Math"/>
                                  </a:rPr>
                                  <m:t>𝒏</m:t>
                                </m:r>
                              </m:den>
                            </m:f>
                            <m:r>
                              <a:rPr lang="en-US" altLang="zh-CN" sz="17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700" b="1" i="1" smtClean="0"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</m:den>
                    </m:f>
                    <m:r>
                      <a:rPr lang="en-US" altLang="zh-CN" sz="1700" b="1" i="1" smtClean="0">
                        <a:latin typeface="Cambria Math"/>
                      </a:rPr>
                      <m:t>≤</m:t>
                    </m:r>
                    <m:r>
                      <a:rPr lang="en-US" altLang="zh-CN" sz="1700" b="1" i="1" smtClean="0">
                        <a:latin typeface="Cambria Math"/>
                      </a:rPr>
                      <m:t>𝒛</m:t>
                    </m:r>
                    <m:r>
                      <a:rPr lang="en-US" altLang="zh-CN" sz="1700" b="1" i="1" smtClean="0">
                        <a:latin typeface="Cambria Math"/>
                      </a:rPr>
                      <m:t>≤</m:t>
                    </m:r>
                    <m:r>
                      <a:rPr lang="en-US" altLang="zh-CN" sz="1700" b="1" i="1" smtClean="0">
                        <a:latin typeface="Cambria Math"/>
                      </a:rPr>
                      <m:t>𝒚</m:t>
                    </m:r>
                  </m:oMath>
                </a14:m>
                <a:endParaRPr lang="en-US" altLang="zh-CN" sz="1700" dirty="0"/>
              </a:p>
              <a:p>
                <a:pPr lvl="3"/>
                <a14:m>
                  <m:oMath xmlns:m="http://schemas.openxmlformats.org/officeDocument/2006/math">
                    <m:r>
                      <a:rPr lang="en-US" altLang="zh-CN" sz="1700" b="1" i="1" smtClean="0">
                        <a:latin typeface="Cambria Math"/>
                      </a:rPr>
                      <m:t>𝒊</m:t>
                    </m:r>
                    <m:r>
                      <a:rPr lang="en-US" altLang="zh-CN" sz="1700" b="1" i="1" smtClean="0">
                        <a:latin typeface="Cambria Math"/>
                      </a:rPr>
                      <m:t>=</m:t>
                    </m:r>
                    <m:r>
                      <a:rPr lang="en-US" altLang="zh-CN" sz="17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zh-CN" altLang="en-US" sz="1700" dirty="0"/>
                  <a:t>时，</a:t>
                </a:r>
                <a:r>
                  <a:rPr lang="en-US" altLang="zh-CN" sz="1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1700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sz="1700" b="1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7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700" b="1" i="1" smtClean="0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zh-CN" altLang="en-US" sz="1700" dirty="0"/>
                  <a:t>，</a:t>
                </a:r>
                <a:r>
                  <a:rPr lang="en-US" altLang="zh-CN" sz="1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b="1" i="1" smtClean="0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altLang="zh-CN" sz="1700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sz="17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700" i="1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zh-CN" altLang="en-US" sz="1700" dirty="0"/>
                  <a:t>，显然成立</a:t>
                </a:r>
                <a:endParaRPr lang="en-US" altLang="zh-CN" sz="1700" dirty="0"/>
              </a:p>
              <a:p>
                <a:pPr lvl="3"/>
                <a:r>
                  <a:rPr lang="zh-CN" altLang="en-US" sz="1700" dirty="0"/>
                  <a:t>假设</a:t>
                </a:r>
                <a14:m>
                  <m:oMath xmlns:m="http://schemas.openxmlformats.org/officeDocument/2006/math">
                    <m:r>
                      <a:rPr lang="en-US" altLang="zh-CN" sz="1700" i="1">
                        <a:latin typeface="Cambria Math"/>
                      </a:rPr>
                      <m:t>𝒊</m:t>
                    </m:r>
                    <m:r>
                      <a:rPr lang="en-US" altLang="zh-CN" sz="1700" i="1">
                        <a:latin typeface="Cambria Math"/>
                      </a:rPr>
                      <m:t>=</m:t>
                    </m:r>
                    <m:r>
                      <a:rPr lang="en-US" altLang="zh-CN" sz="1700" b="1" i="1" smtClean="0">
                        <a:latin typeface="Cambria Math"/>
                      </a:rPr>
                      <m:t>𝒌</m:t>
                    </m:r>
                  </m:oMath>
                </a14:m>
                <a:r>
                  <a:rPr lang="zh-CN" altLang="en-US" sz="1700" dirty="0"/>
                  <a:t>时有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700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US" altLang="zh-CN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7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1700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zh-CN" sz="17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17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700" i="1">
                                    <a:latin typeface="Cambria Math"/>
                                  </a:rPr>
                                  <m:t>𝜺</m:t>
                                </m:r>
                              </m:num>
                              <m:den>
                                <m:r>
                                  <a:rPr lang="en-US" altLang="zh-CN" sz="1700" i="1">
                                    <a:latin typeface="Cambria Math"/>
                                  </a:rPr>
                                  <m:t>𝒏</m:t>
                                </m:r>
                              </m:den>
                            </m:f>
                            <m:r>
                              <a:rPr lang="en-US" altLang="zh-CN" sz="17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700" b="1" i="1" smtClean="0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den>
                    </m:f>
                    <m:r>
                      <a:rPr lang="en-US" altLang="zh-CN" sz="1700" i="1">
                        <a:latin typeface="Cambria Math"/>
                      </a:rPr>
                      <m:t>≤</m:t>
                    </m:r>
                    <m:r>
                      <a:rPr lang="en-US" altLang="zh-CN" sz="1700" i="1">
                        <a:latin typeface="Cambria Math"/>
                      </a:rPr>
                      <m:t>𝒛</m:t>
                    </m:r>
                    <m:r>
                      <a:rPr lang="en-US" altLang="zh-CN" sz="1700" i="1">
                        <a:latin typeface="Cambria Math"/>
                      </a:rPr>
                      <m:t>≤</m:t>
                    </m:r>
                    <m:r>
                      <a:rPr lang="en-US" altLang="zh-CN" sz="1700" i="1">
                        <a:latin typeface="Cambria Math"/>
                      </a:rPr>
                      <m:t>𝒚</m:t>
                    </m:r>
                  </m:oMath>
                </a14:m>
                <a:endParaRPr lang="en-US" altLang="zh-CN" sz="1700" dirty="0"/>
              </a:p>
              <a:p>
                <a:pPr lvl="3"/>
                <a:r>
                  <a:rPr lang="zh-CN" altLang="en-US" sz="1700" dirty="0"/>
                  <a:t>现证当</a:t>
                </a:r>
                <a14:m>
                  <m:oMath xmlns:m="http://schemas.openxmlformats.org/officeDocument/2006/math">
                    <m:r>
                      <a:rPr lang="en-US" altLang="zh-CN" sz="1700" i="1">
                        <a:latin typeface="Cambria Math"/>
                      </a:rPr>
                      <m:t>𝒊</m:t>
                    </m:r>
                    <m:r>
                      <a:rPr lang="en-US" altLang="zh-CN" sz="1700" i="1">
                        <a:latin typeface="Cambria Math"/>
                      </a:rPr>
                      <m:t>=</m:t>
                    </m:r>
                    <m:r>
                      <a:rPr lang="en-US" altLang="zh-CN" sz="1700" i="1">
                        <a:latin typeface="Cambria Math"/>
                      </a:rPr>
                      <m:t>𝒌</m:t>
                    </m:r>
                    <m:r>
                      <a:rPr lang="en-US" altLang="zh-CN" sz="1700" b="1" i="1" smtClean="0">
                        <a:latin typeface="Cambria Math"/>
                      </a:rPr>
                      <m:t>+</m:t>
                    </m:r>
                    <m:r>
                      <a:rPr lang="en-US" altLang="zh-CN" sz="17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zh-CN" altLang="en-US" sz="1700" dirty="0"/>
                  <a:t>时也成立。</a:t>
                </a:r>
                <a:r>
                  <a:rPr lang="en-US" altLang="zh-CN" sz="1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b="1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1700" b="1" i="1" smtClean="0">
                            <a:latin typeface="Cambria Math"/>
                          </a:rPr>
                          <m:t>𝒌</m:t>
                        </m:r>
                        <m:r>
                          <a:rPr lang="en-US" altLang="zh-CN" sz="1700" b="1" i="1" smtClean="0">
                            <a:latin typeface="Cambria Math"/>
                          </a:rPr>
                          <m:t>+</m:t>
                        </m:r>
                        <m:r>
                          <a:rPr lang="en-US" altLang="zh-CN" sz="17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17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b="1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1700" b="1" i="1" smtClean="0"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altLang="zh-CN" sz="1700" i="1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altLang="zh-CN" sz="1700" b="1" i="1">
                        <a:latin typeface="Cambria Math"/>
                        <a:ea typeface="Cambria Math"/>
                      </a:rPr>
                      <m:t>{</m:t>
                    </m:r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b="1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17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CN" sz="17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1700" b="1" i="1" smtClean="0">
                            <a:latin typeface="Cambria Math"/>
                          </a:rPr>
                          <m:t>𝒌</m:t>
                        </m:r>
                        <m:r>
                          <a:rPr lang="en-US" altLang="zh-CN" sz="1700" b="1" i="1" smtClean="0">
                            <a:latin typeface="Cambria Math"/>
                          </a:rPr>
                          <m:t>+</m:t>
                        </m:r>
                        <m:r>
                          <a:rPr lang="en-US" altLang="zh-CN" sz="17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1700" b="1" i="1">
                        <a:latin typeface="Cambria Math"/>
                      </a:rPr>
                      <m:t>}</m:t>
                    </m:r>
                  </m:oMath>
                </a14:m>
                <a:r>
                  <a:rPr lang="zh-CN" altLang="en-US" sz="1700" dirty="0"/>
                  <a:t>，</a:t>
                </a:r>
                <a:endParaRPr lang="en-US" altLang="zh-CN" sz="1700" dirty="0"/>
              </a:p>
              <a:p>
                <a:pPr lvl="3"/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700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US" altLang="zh-CN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7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1700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zh-CN" sz="17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17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700" i="1">
                                    <a:latin typeface="Cambria Math"/>
                                  </a:rPr>
                                  <m:t>𝜺</m:t>
                                </m:r>
                              </m:num>
                              <m:den>
                                <m:r>
                                  <a:rPr lang="en-US" altLang="zh-CN" sz="1700" i="1">
                                    <a:latin typeface="Cambria Math"/>
                                  </a:rPr>
                                  <m:t>𝒏</m:t>
                                </m:r>
                              </m:den>
                            </m:f>
                            <m:r>
                              <a:rPr lang="en-US" altLang="zh-CN" sz="17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700" b="1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den>
                    </m:f>
                    <m:r>
                      <a:rPr lang="en-US" altLang="zh-CN" sz="17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1700" b="1" i="1">
                            <a:latin typeface="Cambria Math"/>
                          </a:rPr>
                          <m:t>𝒌</m:t>
                        </m:r>
                        <m:r>
                          <a:rPr lang="en-US" altLang="zh-CN" sz="1700" b="1" i="1">
                            <a:latin typeface="Cambria Math"/>
                          </a:rPr>
                          <m:t>+</m:t>
                        </m:r>
                        <m:r>
                          <a:rPr lang="en-US" altLang="zh-CN" sz="17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1700" i="1">
                        <a:latin typeface="Cambria Math"/>
                      </a:rPr>
                      <m:t>≤</m:t>
                    </m:r>
                    <m:r>
                      <a:rPr lang="en-US" altLang="zh-CN" sz="1700" i="1">
                        <a:latin typeface="Cambria Math"/>
                      </a:rPr>
                      <m:t>𝒛</m:t>
                    </m:r>
                    <m:r>
                      <a:rPr lang="en-US" altLang="zh-CN" sz="17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1700" b="1" i="1">
                            <a:latin typeface="Cambria Math"/>
                          </a:rPr>
                          <m:t>𝒌</m:t>
                        </m:r>
                        <m:r>
                          <a:rPr lang="en-US" altLang="zh-CN" sz="1700" b="1" i="1">
                            <a:latin typeface="Cambria Math"/>
                          </a:rPr>
                          <m:t>+</m:t>
                        </m:r>
                        <m:r>
                          <a:rPr lang="en-US" altLang="zh-CN" sz="17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1700" i="1">
                        <a:latin typeface="Cambria Math"/>
                      </a:rPr>
                      <m:t>≤</m:t>
                    </m:r>
                    <m:r>
                      <a:rPr lang="en-US" altLang="zh-CN" sz="1700" i="1">
                        <a:latin typeface="Cambria Math"/>
                      </a:rPr>
                      <m:t>𝒚</m:t>
                    </m:r>
                    <m:r>
                      <a:rPr lang="en-US" altLang="zh-CN" sz="17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1700" b="1" i="1">
                            <a:latin typeface="Cambria Math"/>
                          </a:rPr>
                          <m:t>𝒌</m:t>
                        </m:r>
                        <m:r>
                          <a:rPr lang="en-US" altLang="zh-CN" sz="1700" b="1" i="1">
                            <a:latin typeface="Cambria Math"/>
                          </a:rPr>
                          <m:t>+</m:t>
                        </m:r>
                        <m:r>
                          <a:rPr lang="en-US" altLang="zh-CN" sz="17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US" altLang="zh-CN" sz="1700" b="1" dirty="0"/>
              </a:p>
              <a:p>
                <a:pPr lvl="3"/>
                <a14:m>
                  <m:oMath xmlns:m="http://schemas.openxmlformats.org/officeDocument/2006/math">
                    <m:r>
                      <a:rPr lang="en-US" altLang="zh-CN" sz="1700" i="1" smtClean="0">
                        <a:latin typeface="Cambria Math"/>
                        <a:ea typeface="Cambria Math"/>
                      </a:rPr>
                      <m:t>∵</m:t>
                    </m:r>
                    <m:f>
                      <m:f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700" i="1">
                            <a:latin typeface="Cambria Math"/>
                          </a:rPr>
                          <m:t>𝒚</m:t>
                        </m:r>
                        <m:r>
                          <a:rPr lang="en-US" altLang="zh-CN" sz="1700" b="1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700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7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altLang="zh-CN" sz="17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sz="17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zh-CN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700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CN" sz="17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1700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zh-CN" sz="17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17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700" i="1">
                                    <a:latin typeface="Cambria Math"/>
                                  </a:rPr>
                                  <m:t>𝜺</m:t>
                                </m:r>
                              </m:num>
                              <m:den>
                                <m:r>
                                  <a:rPr lang="en-US" altLang="zh-CN" sz="1700" i="1">
                                    <a:latin typeface="Cambria Math"/>
                                  </a:rPr>
                                  <m:t>𝒏</m:t>
                                </m:r>
                              </m:den>
                            </m:f>
                            <m:r>
                              <a:rPr lang="en-US" altLang="zh-CN" sz="17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7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altLang="zh-CN" sz="17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sz="1700" b="1" i="1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en-US" altLang="zh-CN" sz="1700" b="0" i="1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700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US" altLang="zh-CN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7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1700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zh-CN" sz="17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17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700" i="1">
                                    <a:latin typeface="Cambria Math"/>
                                  </a:rPr>
                                  <m:t>𝜺</m:t>
                                </m:r>
                              </m:num>
                              <m:den>
                                <m:r>
                                  <a:rPr lang="en-US" altLang="zh-CN" sz="1700" i="1">
                                    <a:latin typeface="Cambria Math"/>
                                  </a:rPr>
                                  <m:t>𝒏</m:t>
                                </m:r>
                              </m:den>
                            </m:f>
                            <m:r>
                              <a:rPr lang="en-US" altLang="zh-CN" sz="17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700" b="1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den>
                    </m:f>
                    <m:r>
                      <a:rPr lang="en-US" altLang="zh-CN" sz="17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1700" b="1" i="1">
                            <a:latin typeface="Cambria Math"/>
                          </a:rPr>
                          <m:t>𝒌</m:t>
                        </m:r>
                        <m:r>
                          <a:rPr lang="en-US" altLang="zh-CN" sz="1700" b="1" i="1">
                            <a:latin typeface="Cambria Math"/>
                          </a:rPr>
                          <m:t>+</m:t>
                        </m:r>
                        <m:r>
                          <a:rPr lang="en-US" altLang="zh-CN" sz="17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en-US" sz="1700" dirty="0"/>
                  <a:t>，</a:t>
                </a:r>
                <a:endParaRPr lang="en-US" altLang="zh-CN" sz="1700" i="1" dirty="0">
                  <a:latin typeface="Cambria Math"/>
                  <a:ea typeface="Cambria Math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en-US" altLang="zh-CN" sz="1700" i="1" smtClean="0">
                        <a:latin typeface="Cambria Math"/>
                        <a:ea typeface="Cambria Math"/>
                      </a:rPr>
                      <m:t>∴</m:t>
                    </m:r>
                    <m:f>
                      <m:f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700" i="1">
                            <a:latin typeface="Cambria Math"/>
                          </a:rPr>
                          <m:t>𝒚</m:t>
                        </m:r>
                        <m:r>
                          <a:rPr lang="en-US" altLang="zh-CN" sz="1700" b="1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700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7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altLang="zh-CN" sz="17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sz="17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zh-CN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700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CN" sz="17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1700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zh-CN" sz="17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17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700" i="1">
                                    <a:latin typeface="Cambria Math"/>
                                  </a:rPr>
                                  <m:t>𝜺</m:t>
                                </m:r>
                              </m:num>
                              <m:den>
                                <m:r>
                                  <a:rPr lang="en-US" altLang="zh-CN" sz="1700" i="1">
                                    <a:latin typeface="Cambria Math"/>
                                  </a:rPr>
                                  <m:t>𝒏</m:t>
                                </m:r>
                              </m:den>
                            </m:f>
                            <m:r>
                              <a:rPr lang="en-US" altLang="zh-CN" sz="17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7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altLang="zh-CN" sz="17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sz="1700" b="1" i="1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en-US" altLang="zh-CN" sz="1700" i="1">
                        <a:latin typeface="Cambria Math"/>
                      </a:rPr>
                      <m:t>≤</m:t>
                    </m:r>
                    <m:r>
                      <a:rPr lang="en-US" altLang="zh-CN" sz="1700" i="1">
                        <a:latin typeface="Cambria Math"/>
                      </a:rPr>
                      <m:t>𝒛</m:t>
                    </m:r>
                    <m:r>
                      <a:rPr lang="en-US" altLang="zh-CN" sz="17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1700" b="1" i="1">
                            <a:latin typeface="Cambria Math"/>
                          </a:rPr>
                          <m:t>𝒌</m:t>
                        </m:r>
                        <m:r>
                          <a:rPr lang="en-US" altLang="zh-CN" sz="1700" b="1" i="1">
                            <a:latin typeface="Cambria Math"/>
                          </a:rPr>
                          <m:t>+</m:t>
                        </m:r>
                        <m:r>
                          <a:rPr lang="en-US" altLang="zh-CN" sz="17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1700" i="1">
                        <a:latin typeface="Cambria Math"/>
                      </a:rPr>
                      <m:t>≤</m:t>
                    </m:r>
                    <m:r>
                      <a:rPr lang="en-US" altLang="zh-CN" sz="1700" i="1">
                        <a:latin typeface="Cambria Math"/>
                      </a:rPr>
                      <m:t>𝒚</m:t>
                    </m:r>
                    <m:r>
                      <a:rPr lang="en-US" altLang="zh-CN" sz="17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1700" b="1" i="1">
                            <a:latin typeface="Cambria Math"/>
                          </a:rPr>
                          <m:t>𝒌</m:t>
                        </m:r>
                        <m:r>
                          <a:rPr lang="en-US" altLang="zh-CN" sz="1700" b="1" i="1">
                            <a:latin typeface="Cambria Math"/>
                          </a:rPr>
                          <m:t>+</m:t>
                        </m:r>
                        <m:r>
                          <a:rPr lang="en-US" altLang="zh-CN" sz="17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en-US" sz="1700" dirty="0"/>
                  <a:t>，</a:t>
                </a:r>
                <a:endParaRPr lang="en-US" altLang="zh-CN" sz="170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altLang="zh-CN" sz="17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en-US" sz="1700" dirty="0"/>
                  <a:t>中最优解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700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altLang="zh-CN" sz="17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1700" dirty="0"/>
                  <a:t>满足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17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700" i="1"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1700" b="1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7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1700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zh-CN" sz="17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17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700" i="1">
                                    <a:latin typeface="Cambria Math"/>
                                  </a:rPr>
                                  <m:t>𝜺</m:t>
                                </m:r>
                              </m:num>
                              <m:den>
                                <m:r>
                                  <a:rPr lang="en-US" altLang="zh-CN" sz="1700" i="1">
                                    <a:latin typeface="Cambria Math"/>
                                  </a:rPr>
                                  <m:t>𝒏</m:t>
                                </m:r>
                              </m:den>
                            </m:f>
                            <m:r>
                              <a:rPr lang="en-US" altLang="zh-CN" sz="17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700" b="1" i="1" smtClean="0"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</m:den>
                    </m:f>
                    <m:r>
                      <a:rPr lang="en-US" altLang="zh-CN" sz="1700" i="1">
                        <a:latin typeface="Cambria Math"/>
                      </a:rPr>
                      <m:t>≤</m:t>
                    </m:r>
                    <m:r>
                      <a:rPr lang="en-US" altLang="zh-CN" sz="1700" i="1">
                        <a:latin typeface="Cambria Math"/>
                      </a:rPr>
                      <m:t>𝒛</m:t>
                    </m:r>
                    <m:r>
                      <a:rPr lang="en-US" altLang="zh-CN" sz="1700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700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altLang="zh-CN" sz="17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1700" dirty="0"/>
                  <a:t>，</a:t>
                </a:r>
                <a:r>
                  <a:rPr lang="en-US" altLang="zh-CN" sz="1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700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altLang="zh-CN" sz="17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en-US" sz="1700" dirty="0"/>
                  <a:t>最优解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700" b="1" i="1" smtClean="0">
                            <a:latin typeface="Cambria Math"/>
                          </a:rPr>
                          <m:t>𝒛</m:t>
                        </m:r>
                      </m:e>
                      <m:sup>
                        <m:r>
                          <a:rPr lang="en-US" altLang="zh-CN" sz="17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1700" dirty="0"/>
                  <a:t>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700" i="1"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17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700" b="1" i="1" smtClean="0">
                                <a:latin typeface="Cambria Math"/>
                              </a:rPr>
                              <m:t>𝒛</m:t>
                            </m:r>
                          </m:e>
                          <m:sup>
                            <m:r>
                              <a:rPr lang="en-US" altLang="zh-CN" sz="17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den>
                    </m:f>
                    <m:r>
                      <a:rPr lang="en-US" altLang="zh-CN" sz="1700" b="1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700" i="1"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17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US" altLang="zh-CN" sz="1700" i="1">
                            <a:latin typeface="Cambria Math"/>
                          </a:rPr>
                          <m:t>𝒛</m:t>
                        </m:r>
                      </m:den>
                    </m:f>
                    <m:r>
                      <a:rPr lang="en-US" altLang="zh-CN" sz="1700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altLang="zh-CN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700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zh-CN" sz="17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17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700" i="1">
                                    <a:latin typeface="Cambria Math"/>
                                  </a:rPr>
                                  <m:t>𝜺</m:t>
                                </m:r>
                              </m:num>
                              <m:den>
                                <m:r>
                                  <a:rPr lang="en-US" altLang="zh-CN" sz="1700" i="1">
                                    <a:latin typeface="Cambria Math"/>
                                  </a:rPr>
                                  <m:t>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1700" i="1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altLang="zh-CN" sz="1700" b="1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altLang="zh-CN" sz="17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700" b="1" i="1" smtClean="0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zh-CN" altLang="en-US" sz="1700" b="1" i="1" smtClean="0">
                            <a:latin typeface="Cambria Math"/>
                          </a:rPr>
                          <m:t>𝜺</m:t>
                        </m:r>
                      </m:sup>
                    </m:sSup>
                    <m:r>
                      <a:rPr lang="en-US" altLang="zh-CN" sz="1700" b="1" i="1" smtClean="0">
                        <a:latin typeface="Cambria Math"/>
                      </a:rPr>
                      <m:t>≤</m:t>
                    </m:r>
                    <m:r>
                      <a:rPr lang="en-US" altLang="zh-CN" sz="1700" b="1" i="1" smtClean="0">
                        <a:latin typeface="Cambria Math"/>
                      </a:rPr>
                      <m:t>𝟏</m:t>
                    </m:r>
                    <m:r>
                      <a:rPr lang="en-US" altLang="zh-CN" sz="1700" b="1" i="1" smtClean="0">
                        <a:latin typeface="Cambria Math"/>
                      </a:rPr>
                      <m:t>+</m:t>
                    </m:r>
                    <m:r>
                      <a:rPr lang="en-US" altLang="zh-CN" sz="1700" b="1" i="1" smtClean="0">
                        <a:latin typeface="Cambria Math"/>
                      </a:rPr>
                      <m:t>𝟐</m:t>
                    </m:r>
                    <m:r>
                      <a:rPr lang="zh-CN" altLang="en-US" sz="1700" i="1">
                        <a:latin typeface="Cambria Math"/>
                      </a:rPr>
                      <m:t>𝜺</m:t>
                    </m:r>
                  </m:oMath>
                </a14:m>
                <a:r>
                  <a:rPr lang="zh-CN" altLang="en-US" sz="1700" dirty="0"/>
                  <a:t>，当</a:t>
                </a:r>
                <a14:m>
                  <m:oMath xmlns:m="http://schemas.openxmlformats.org/officeDocument/2006/math">
                    <m:r>
                      <a:rPr lang="zh-CN" altLang="en-US" sz="1700" i="1">
                        <a:latin typeface="Cambria Math"/>
                      </a:rPr>
                      <m:t>𝜺</m:t>
                    </m:r>
                    <m:r>
                      <a:rPr lang="en-US" altLang="zh-CN" sz="1700" b="1" i="1" smtClean="0">
                        <a:latin typeface="Cambria Math"/>
                      </a:rPr>
                      <m:t>&lt;</m:t>
                    </m:r>
                    <m:r>
                      <a:rPr lang="en-US" altLang="zh-CN" sz="1700" b="1" i="1" smtClean="0">
                        <a:latin typeface="Cambria Math"/>
                      </a:rPr>
                      <m:t>𝟏</m:t>
                    </m:r>
                  </m:oMath>
                </a14:m>
                <a:endParaRPr lang="en-US" altLang="zh-CN" sz="17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313"/>
                <a:ext cx="8615300" cy="5373687"/>
              </a:xfrm>
              <a:blipFill rotWithShape="1">
                <a:blip r:embed="rId3"/>
                <a:stretch>
                  <a:fillRect l="-283" t="-2041" b="-1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652120" y="4581128"/>
                <a:ext cx="3348372" cy="534570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400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400" i="1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altLang="zh-CN" sz="14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1400" i="1">
                                        <a:latin typeface="Cambria Math"/>
                                      </a:rPr>
                                      <m:t>𝜺</m:t>
                                    </m:r>
                                  </m:num>
                                  <m:den>
                                    <m:r>
                                      <a:rPr lang="en-US" altLang="zh-CN" sz="1400" i="1">
                                        <a:latin typeface="Cambria Math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1400" b="1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den>
                    </m:f>
                    <m:r>
                      <a:rPr lang="en-US" altLang="zh-CN" sz="1400" b="1" i="1">
                        <a:latin typeface="Cambria Math"/>
                      </a:rPr>
                      <m:t>(</m:t>
                    </m:r>
                    <m:r>
                      <a:rPr lang="en-US" altLang="zh-CN" sz="1400" b="1" i="1">
                        <a:latin typeface="Cambria Math"/>
                      </a:rPr>
                      <m:t>𝟏</m:t>
                    </m:r>
                    <m:r>
                      <a:rPr lang="en-US" altLang="zh-CN" sz="1400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CN" sz="1400" i="1">
                            <a:latin typeface="Cambria Math"/>
                          </a:rPr>
                          <m:t>𝟏</m:t>
                        </m:r>
                        <m:r>
                          <a:rPr lang="en-US" altLang="zh-CN" sz="14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1400" i="1">
                                <a:latin typeface="Cambria Math"/>
                              </a:rPr>
                              <m:t>𝜺</m:t>
                            </m:r>
                          </m:num>
                          <m:den>
                            <m:r>
                              <a:rPr lang="en-US" altLang="zh-CN" sz="1400" i="1">
                                <a:latin typeface="Cambria Math"/>
                              </a:rPr>
                              <m:t>𝒏</m:t>
                            </m:r>
                          </m:den>
                        </m:f>
                      </m:den>
                    </m:f>
                    <m:r>
                      <a:rPr lang="en-US" altLang="zh-CN" sz="1400" b="1" i="1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1400" b="1" i="1">
                            <a:latin typeface="Cambria Math"/>
                          </a:rPr>
                          <m:t>𝒌</m:t>
                        </m:r>
                        <m:r>
                          <a:rPr lang="en-US" altLang="zh-CN" sz="1400" b="1" i="1">
                            <a:latin typeface="Cambria Math"/>
                          </a:rPr>
                          <m:t>+</m:t>
                        </m:r>
                        <m:r>
                          <a:rPr lang="en-US" altLang="zh-CN" sz="14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1400" dirty="0"/>
                  <a:t>(</a:t>
                </a:r>
                <a14:m>
                  <m:oMath xmlns:m="http://schemas.openxmlformats.org/officeDocument/2006/math">
                    <m:r>
                      <a:rPr lang="en-US" altLang="zh-CN" sz="1400">
                        <a:latin typeface="Cambria Math"/>
                      </a:rPr>
                      <m:t>1</m:t>
                    </m:r>
                    <m:r>
                      <a:rPr lang="en-US" altLang="zh-CN" sz="1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4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b="1" i="1"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400" i="1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altLang="zh-CN" sz="14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1400" i="1">
                                        <a:latin typeface="Cambria Math"/>
                                      </a:rPr>
                                      <m:t>𝜺</m:t>
                                    </m:r>
                                  </m:num>
                                  <m:den>
                                    <m:r>
                                      <a:rPr lang="en-US" altLang="zh-CN" sz="1400" i="1">
                                        <a:latin typeface="Cambria Math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1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altLang="zh-CN" sz="1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sz="1400" b="1" i="1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en-US" altLang="zh-CN" sz="1400">
                        <a:latin typeface="Cambria Math"/>
                      </a:rPr>
                      <m:t>)&gt;0</m:t>
                    </m:r>
                  </m:oMath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581128"/>
                <a:ext cx="3348372" cy="5345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78272" y="5337212"/>
                <a:ext cx="1651093" cy="600549"/>
              </a:xfrm>
              <a:prstGeom prst="rect">
                <a:avLst/>
              </a:prstGeom>
              <a:solidFill>
                <a:schemeClr val="accent5"/>
              </a:solidFill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14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1400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CN" sz="1400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  <m:r>
                                <a:rPr lang="en-US" altLang="zh-CN" sz="1400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altLang="zh-CN" sz="1400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400" b="1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黑体" pitchFamily="49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b="1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𝟏</m:t>
                                  </m:r>
                                  <m:r>
                                    <a:rPr lang="en-US" altLang="zh-CN" sz="1400" b="1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zh-CN" sz="1400" b="1" i="1" smtClean="0">
                                          <a:solidFill>
                                            <a:srgbClr val="000099"/>
                                          </a:solidFill>
                                          <a:latin typeface="Cambria Math" panose="02040503050406030204" pitchFamily="18" charset="0"/>
                                          <a:ea typeface="黑体" pitchFamily="49" charset="-122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400" b="1" i="1" smtClean="0">
                                          <a:solidFill>
                                            <a:srgbClr val="000099"/>
                                          </a:solidFill>
                                          <a:latin typeface="Cambria Math"/>
                                          <a:ea typeface="黑体" pitchFamily="49" charset="-122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altLang="zh-CN" sz="1400" b="1" i="1" smtClean="0">
                                          <a:solidFill>
                                            <a:srgbClr val="000099"/>
                                          </a:solidFill>
                                          <a:latin typeface="Cambria Math"/>
                                          <a:ea typeface="黑体" pitchFamily="49" charset="-122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1400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sup>
                          </m:sSup>
                        </m:e>
                      </m:func>
                      <m:r>
                        <a:rPr lang="en-US" altLang="zh-CN" sz="1400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sz="1400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𝒆</m:t>
                      </m:r>
                    </m:oMath>
                  </m:oMathPara>
                </a14:m>
                <a:endParaRPr lang="zh-CN" altLang="en-US" sz="1400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272" y="5337212"/>
                <a:ext cx="1651093" cy="6005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04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近似算法的基本概念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近似算法</a:t>
            </a:r>
            <a:endParaRPr lang="en-US" altLang="zh-CN" dirty="0"/>
          </a:p>
          <a:p>
            <a:pPr lvl="1"/>
            <a:r>
              <a:rPr lang="zh-CN" altLang="en-US" dirty="0"/>
              <a:t>能够给出一个优化问题的近似优化解的算法</a:t>
            </a:r>
            <a:endParaRPr lang="en-US" altLang="zh-CN" dirty="0"/>
          </a:p>
          <a:p>
            <a:pPr lvl="1"/>
            <a:r>
              <a:rPr lang="zh-CN" altLang="en-US" dirty="0"/>
              <a:t>主要解决优化问题</a:t>
            </a:r>
            <a:r>
              <a:rPr lang="en-US" altLang="zh-CN" dirty="0"/>
              <a:t>(</a:t>
            </a:r>
            <a:r>
              <a:rPr lang="zh-CN" altLang="en-US" dirty="0"/>
              <a:t>最大化、最小化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近似算法的时间复杂度分析</a:t>
            </a:r>
            <a:endParaRPr lang="en-US" altLang="zh-CN" dirty="0"/>
          </a:p>
          <a:p>
            <a:pPr lvl="1"/>
            <a:r>
              <a:rPr lang="zh-CN" altLang="en-US" dirty="0"/>
              <a:t>分析方法与传统算法一致</a:t>
            </a:r>
            <a:endParaRPr lang="en-US" altLang="zh-CN" dirty="0"/>
          </a:p>
          <a:p>
            <a:r>
              <a:rPr lang="zh-CN" altLang="en-US" dirty="0"/>
              <a:t>近似算法的近似度</a:t>
            </a:r>
            <a:r>
              <a:rPr lang="en-US" altLang="zh-CN" dirty="0"/>
              <a:t>(</a:t>
            </a:r>
            <a:r>
              <a:rPr lang="zh-CN" altLang="en-US" dirty="0"/>
              <a:t>近似解与优化解的差距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Ratio Bound</a:t>
            </a:r>
          </a:p>
          <a:p>
            <a:pPr lvl="1"/>
            <a:r>
              <a:rPr lang="zh-CN" altLang="en-US" dirty="0"/>
              <a:t>相对误差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83500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5"/>
                <a:ext cx="8229600" cy="5832624"/>
              </a:xfrm>
            </p:spPr>
            <p:txBody>
              <a:bodyPr/>
              <a:lstStyle/>
              <a:p>
                <a:r>
                  <a:rPr lang="zh-CN" altLang="zh-CN" sz="1800" dirty="0"/>
                  <a:t>考虑这样一个应用问题，市场上销售的某型钢材的长度为</a:t>
                </a:r>
                <a:r>
                  <a:rPr lang="en-US" altLang="zh-CN" sz="1800" dirty="0"/>
                  <a:t>1</a:t>
                </a:r>
                <a:r>
                  <a:rPr lang="zh-CN" altLang="zh-CN" sz="1800" dirty="0"/>
                  <a:t>，现需要一些长度分别为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zh-CN" altLang="zh-CN" sz="1800" dirty="0"/>
                  <a:t>的小钢条（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CN" altLang="zh-CN" sz="1800" dirty="0"/>
                  <a:t>），问至少要买多少根钢条进行切割？请给出一个多项式时间算法，使得买的钢条尽可能少，并分析该算法的近似比。</a:t>
                </a:r>
                <a:endParaRPr lang="en-US" altLang="zh-CN" sz="1800" dirty="0"/>
              </a:p>
              <a:p>
                <a:endParaRPr lang="en-US" altLang="zh-CN" sz="1800" dirty="0"/>
              </a:p>
              <a:p>
                <a:r>
                  <a:rPr lang="zh-CN" altLang="zh-CN" sz="1800" dirty="0"/>
                  <a:t>给定</a:t>
                </a:r>
                <a:r>
                  <a:rPr lang="en-US" altLang="zh-CN" sz="1800" i="1" dirty="0"/>
                  <a:t>n</a:t>
                </a:r>
                <a:r>
                  <a:rPr lang="zh-CN" altLang="zh-CN" sz="1800" dirty="0"/>
                  <a:t>个任务以及</a:t>
                </a:r>
                <a:r>
                  <a:rPr lang="zh-CN" altLang="en-US" sz="1800" dirty="0"/>
                  <a:t>两</a:t>
                </a:r>
                <a:r>
                  <a:rPr lang="zh-CN" altLang="zh-CN" sz="1800" dirty="0"/>
                  <a:t>机器，每个任务所需的处理时间为</a:t>
                </a:r>
                <a:r>
                  <a:rPr lang="en-US" altLang="zh-CN" sz="1800" i="1" dirty="0"/>
                  <a:t>p</a:t>
                </a:r>
                <a:r>
                  <a:rPr lang="en-US" altLang="zh-CN" sz="1800" baseline="-25000" dirty="0"/>
                  <a:t>1</a:t>
                </a:r>
                <a:r>
                  <a:rPr lang="en-US" altLang="zh-CN" sz="1800" dirty="0"/>
                  <a:t>, </a:t>
                </a:r>
                <a:r>
                  <a:rPr lang="en-US" altLang="zh-CN" sz="1800" i="1" dirty="0"/>
                  <a:t>p</a:t>
                </a:r>
                <a:r>
                  <a:rPr lang="en-US" altLang="zh-CN" sz="1800" baseline="-25000" dirty="0"/>
                  <a:t>2</a:t>
                </a:r>
                <a:r>
                  <a:rPr lang="en-US" altLang="zh-CN" sz="1800" dirty="0"/>
                  <a:t>, … , </a:t>
                </a:r>
                <a:r>
                  <a:rPr lang="en-US" altLang="zh-CN" sz="1800" i="1" dirty="0" err="1"/>
                  <a:t>p</a:t>
                </a:r>
                <a:r>
                  <a:rPr lang="en-US" altLang="zh-CN" sz="1800" baseline="-25000" dirty="0" err="1"/>
                  <a:t>n</a:t>
                </a:r>
                <a:r>
                  <a:rPr lang="zh-CN" altLang="zh-CN" sz="1800" dirty="0"/>
                  <a:t>。一个任务可由任一台机器执行，但不能拆开分配给多台机器执行。一台机器在一时间只能处理一个任务</a:t>
                </a:r>
                <a:r>
                  <a:rPr lang="zh-CN" altLang="en-US" sz="1800" dirty="0"/>
                  <a:t>。求两台机器的最短最长执行时间</a:t>
                </a:r>
                <a:r>
                  <a:rPr lang="zh-CN" altLang="zh-CN" sz="1800" dirty="0"/>
                  <a:t>。有一算法，它将这</a:t>
                </a:r>
                <a:r>
                  <a:rPr lang="en-US" altLang="zh-CN" sz="1800" i="1" dirty="0"/>
                  <a:t>n</a:t>
                </a:r>
                <a:r>
                  <a:rPr lang="zh-CN" altLang="zh-CN" sz="1800" dirty="0"/>
                  <a:t>个任务依次分配给这</a:t>
                </a:r>
                <a:r>
                  <a:rPr lang="zh-CN" altLang="en-US" sz="1800" dirty="0"/>
                  <a:t>两</a:t>
                </a:r>
                <a:r>
                  <a:rPr lang="zh-CN" altLang="zh-CN" sz="1800" dirty="0"/>
                  <a:t>机器。算法在分配一任务时，总是将任务分配给到目前为止分配了最少工作时间的机器。请给出该算法的近似比。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5"/>
                <a:ext cx="8229600" cy="5832624"/>
              </a:xfrm>
              <a:blipFill>
                <a:blip r:embed="rId2"/>
                <a:stretch>
                  <a:fillRect t="-940" r="-5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40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97376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近似算法的基本概念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Ratio Bound</a:t>
                </a:r>
              </a:p>
              <a:p>
                <a:pPr lvl="1"/>
                <a:r>
                  <a:rPr lang="zh-CN" altLang="en-US" dirty="0"/>
                  <a:t>设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是一个优化问题的近似解，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的</a:t>
                </a:r>
                <a:r>
                  <a:rPr lang="en-US" altLang="zh-CN" dirty="0"/>
                  <a:t>Ratio Bound</a:t>
                </a:r>
                <a:r>
                  <a:rPr lang="zh-CN" altLang="en-US" dirty="0"/>
                  <a:t>为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𝑩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r>
                      <a:rPr lang="en-US" altLang="zh-CN" i="1">
                        <a:latin typeface="Cambria Math"/>
                      </a:rPr>
                      <m:t>𝒏</m:t>
                    </m:r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/>
                  <a:t>，则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</a:rPr>
                      <m:t>𝐦𝐚𝐱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</a:rPr>
                              <m:t>𝑨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/>
                              </a:rPr>
                              <m:t>𝑶𝑷𝑻</m:t>
                            </m:r>
                          </m:den>
                        </m:f>
                        <m:r>
                          <a:rPr lang="en-US" altLang="zh-CN" b="1" i="1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</a:rPr>
                              <m:t>𝑶𝑷𝑻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/>
                              </a:rPr>
                              <m:t>𝑨</m:t>
                            </m:r>
                          </m:den>
                        </m:f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≤</m:t>
                    </m:r>
                    <m:r>
                      <a:rPr lang="en-US" altLang="zh-CN" b="1" i="1" smtClean="0">
                        <a:latin typeface="Cambria Math"/>
                      </a:rPr>
                      <m:t>𝑩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若问题是最大化问题，则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</a:rPr>
                      <m:t>𝐦𝐚𝐱</m:t>
                    </m:r>
                    <m:d>
                      <m:dPr>
                        <m:begChr m:val="{"/>
                        <m:endChr m:val="}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𝑨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</a:rPr>
                              <m:t>𝑶𝑷𝑻</m:t>
                            </m:r>
                          </m:den>
                        </m:f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𝑶𝑷𝑻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</a:rPr>
                              <m:t>𝑨</m:t>
                            </m:r>
                          </m:den>
                        </m:f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𝑶𝑷𝑻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𝑨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若问题是最小化问题，则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</a:rPr>
                      <m:t>𝐦𝐚𝐱</m:t>
                    </m:r>
                    <m:d>
                      <m:dPr>
                        <m:begChr m:val="{"/>
                        <m:endChr m:val="}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𝑨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</a:rPr>
                              <m:t>𝑶𝑷𝑻</m:t>
                            </m:r>
                          </m:den>
                        </m:f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𝑶𝑷𝑻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</a:rPr>
                              <m:t>𝑨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𝑨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𝑶𝑷𝑻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Ratio Bound</a:t>
                </a:r>
                <a:r>
                  <a:rPr lang="zh-CN" altLang="en-US" dirty="0"/>
                  <a:t>越大，近似解越坏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96" t="-1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8172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近似算法的基本概念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相对误差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设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是一个优化问题的近似解，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的相对误差为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|</m:t>
                        </m:r>
                        <m:r>
                          <a:rPr lang="en-US" altLang="zh-CN" i="1">
                            <a:latin typeface="Cambria Math"/>
                          </a:rPr>
                          <m:t>𝑨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𝑶𝑷𝑻</m:t>
                        </m:r>
                        <m:r>
                          <a:rPr lang="en-US" altLang="zh-CN" i="1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𝑶𝑷𝑻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r>
                  <a:rPr lang="zh-CN" altLang="en-US" dirty="0"/>
                  <a:t>相对误差界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|</m:t>
                        </m:r>
                        <m:r>
                          <a:rPr lang="en-US" altLang="zh-CN" i="1">
                            <a:latin typeface="Cambria Math"/>
                          </a:rPr>
                          <m:t>𝑨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𝑶𝑷𝑻</m:t>
                        </m:r>
                        <m:r>
                          <a:rPr lang="en-US" altLang="zh-CN" i="1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𝑶𝑷𝑻</m:t>
                        </m:r>
                      </m:den>
                    </m:f>
                    <m:r>
                      <a:rPr lang="en-US" altLang="zh-CN" b="1" i="1" smtClean="0">
                        <a:latin typeface="Cambria Math"/>
                      </a:rPr>
                      <m:t>≤</m:t>
                    </m:r>
                    <m:r>
                      <a:rPr lang="zh-CN" altLang="en-US" b="1" i="1" smtClean="0">
                        <a:latin typeface="Cambria Math"/>
                      </a:rPr>
                      <m:t>𝜺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62079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近似算法的基本概念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相对误差与</a:t>
                </a:r>
                <a:r>
                  <a:rPr lang="en-US" altLang="zh-CN" dirty="0"/>
                  <a:t>Ratio Bound</a:t>
                </a:r>
                <a:r>
                  <a:rPr lang="zh-CN" altLang="en-US" dirty="0"/>
                  <a:t>关系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b="1" i="1" smtClean="0">
                        <a:latin typeface="Cambria Math"/>
                      </a:rPr>
                      <m:t>𝜺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≤</m:t>
                    </m:r>
                    <m:r>
                      <a:rPr lang="en-US" altLang="zh-CN" b="1" i="1" smtClean="0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−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对于最小化问题</a:t>
                </a:r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</a:rPr>
                      <m:t>𝜺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|</m:t>
                        </m:r>
                        <m:r>
                          <a:rPr lang="en-US" altLang="zh-CN" i="1">
                            <a:latin typeface="Cambria Math"/>
                          </a:rPr>
                          <m:t>𝑨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𝑶𝑷𝑻</m:t>
                        </m:r>
                        <m:r>
                          <a:rPr lang="en-US" altLang="zh-CN" i="1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𝑶𝑷𝑻</m:t>
                        </m:r>
                      </m:den>
                    </m:f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𝑨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𝑶𝑷𝑻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𝑶𝑷𝑻</m:t>
                        </m:r>
                      </m:den>
                    </m:f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𝑨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𝑶𝑷𝑻</m:t>
                        </m:r>
                      </m:den>
                    </m:f>
                    <m:r>
                      <a:rPr lang="en-US" altLang="zh-CN" b="1" i="1" smtClean="0">
                        <a:latin typeface="Cambria Math"/>
                      </a:rPr>
                      <m:t>−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−</m:t>
                    </m:r>
                    <m:r>
                      <a:rPr lang="en-US" altLang="zh-CN" i="1">
                        <a:latin typeface="Cambria Math"/>
                      </a:rPr>
                      <m:t>𝟏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对于最大化问题</a:t>
                </a:r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/>
                      </a:rPr>
                      <m:t>𝜺</m:t>
                    </m:r>
                    <m:d>
                      <m:d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sz="22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200" i="1">
                            <a:latin typeface="Cambria Math"/>
                          </a:rPr>
                          <m:t>|</m:t>
                        </m:r>
                        <m:r>
                          <a:rPr lang="en-US" altLang="zh-CN" sz="2200" i="1">
                            <a:latin typeface="Cambria Math"/>
                          </a:rPr>
                          <m:t>𝑨</m:t>
                        </m:r>
                        <m:r>
                          <a:rPr lang="en-US" altLang="zh-CN" sz="2200" i="1">
                            <a:latin typeface="Cambria Math"/>
                          </a:rPr>
                          <m:t>−</m:t>
                        </m:r>
                        <m:r>
                          <a:rPr lang="en-US" altLang="zh-CN" sz="2200" i="1">
                            <a:latin typeface="Cambria Math"/>
                          </a:rPr>
                          <m:t>𝑶𝑷𝑻</m:t>
                        </m:r>
                        <m:r>
                          <a:rPr lang="en-US" altLang="zh-CN" sz="2200" i="1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altLang="zh-CN" sz="2200" i="1">
                            <a:latin typeface="Cambria Math"/>
                          </a:rPr>
                          <m:t>𝑶𝑷𝑻</m:t>
                        </m:r>
                      </m:den>
                    </m:f>
                    <m:r>
                      <a:rPr lang="en-US" altLang="zh-CN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200" i="1">
                            <a:latin typeface="Cambria Math"/>
                          </a:rPr>
                          <m:t>𝑶𝑷𝑻</m:t>
                        </m:r>
                        <m:r>
                          <a:rPr lang="en-US" altLang="zh-CN" sz="2200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sz="2200" b="1" i="1" smtClean="0">
                            <a:latin typeface="Cambria Math"/>
                          </a:rPr>
                          <m:t>𝑨</m:t>
                        </m:r>
                      </m:num>
                      <m:den>
                        <m:r>
                          <a:rPr lang="en-US" altLang="zh-CN" sz="2200" i="1">
                            <a:latin typeface="Cambria Math"/>
                          </a:rPr>
                          <m:t>𝑶𝑷𝑻</m:t>
                        </m:r>
                      </m:den>
                    </m:f>
                    <m:r>
                      <a:rPr lang="en-US" altLang="zh-CN" sz="22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US" altLang="zh-CN" sz="2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200" b="1" i="1" smtClean="0">
                                <a:latin typeface="Cambria Math"/>
                              </a:rPr>
                              <m:t>𝑶𝑷𝑻</m:t>
                            </m:r>
                          </m:num>
                          <m:den>
                            <m:r>
                              <a:rPr lang="en-US" altLang="zh-CN" sz="2200" b="1" i="1" smtClean="0">
                                <a:latin typeface="Cambria Math"/>
                              </a:rPr>
                              <m:t>𝑨</m:t>
                            </m:r>
                          </m:den>
                        </m:f>
                        <m:r>
                          <a:rPr lang="en-US" altLang="zh-CN" sz="2200" i="1">
                            <a:latin typeface="Cambria Math"/>
                          </a:rPr>
                          <m:t>−</m:t>
                        </m:r>
                        <m:r>
                          <a:rPr lang="en-US" altLang="zh-CN" sz="22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200" i="1">
                                <a:latin typeface="Cambria Math"/>
                              </a:rPr>
                              <m:t>𝑶𝑷𝑻</m:t>
                            </m:r>
                          </m:num>
                          <m:den>
                            <m:r>
                              <a:rPr lang="en-US" altLang="zh-CN" sz="2200" i="1">
                                <a:latin typeface="Cambria Math"/>
                              </a:rPr>
                              <m:t>𝑨</m:t>
                            </m:r>
                          </m:den>
                        </m:f>
                      </m:den>
                    </m:f>
                    <m:r>
                      <a:rPr lang="en-US" altLang="zh-CN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200" b="1" i="1" smtClean="0">
                            <a:latin typeface="Cambria Math"/>
                          </a:rPr>
                          <m:t>𝑩</m:t>
                        </m:r>
                        <m:r>
                          <a:rPr lang="en-US" altLang="zh-CN" sz="2200" b="1" i="1" smtClean="0">
                            <a:latin typeface="Cambria Math"/>
                          </a:rPr>
                          <m:t>(</m:t>
                        </m:r>
                        <m:r>
                          <a:rPr lang="en-US" altLang="zh-CN" sz="2200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sz="2200" b="1" i="1" smtClean="0">
                            <a:latin typeface="Cambria Math"/>
                          </a:rPr>
                          <m:t>)</m:t>
                        </m:r>
                        <m:r>
                          <a:rPr lang="en-US" altLang="zh-CN" sz="2200" i="1">
                            <a:latin typeface="Cambria Math"/>
                          </a:rPr>
                          <m:t>−</m:t>
                        </m:r>
                        <m:r>
                          <a:rPr lang="en-US" altLang="zh-CN" sz="2200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sz="2200" b="1" i="1" smtClean="0">
                            <a:latin typeface="Cambria Math"/>
                          </a:rPr>
                          <m:t>𝑩</m:t>
                        </m:r>
                        <m:r>
                          <a:rPr lang="en-US" altLang="zh-CN" sz="2200" b="1" i="1" smtClean="0">
                            <a:latin typeface="Cambria Math"/>
                          </a:rPr>
                          <m:t>(</m:t>
                        </m:r>
                        <m:r>
                          <a:rPr lang="en-US" altLang="zh-CN" sz="2200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sz="2200" b="1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altLang="zh-CN" sz="2200" b="1" i="1" smtClean="0">
                        <a:latin typeface="Cambria Math"/>
                      </a:rPr>
                      <m:t>≤</m:t>
                    </m:r>
                    <m:r>
                      <a:rPr lang="en-US" altLang="zh-CN" sz="2200" i="1">
                        <a:latin typeface="Cambria Math"/>
                      </a:rPr>
                      <m:t>𝑩</m:t>
                    </m:r>
                    <m:r>
                      <a:rPr lang="en-US" altLang="zh-CN" sz="2200" i="1">
                        <a:latin typeface="Cambria Math"/>
                      </a:rPr>
                      <m:t>(</m:t>
                    </m:r>
                    <m:r>
                      <a:rPr lang="en-US" altLang="zh-CN" sz="2200" i="1">
                        <a:latin typeface="Cambria Math"/>
                      </a:rPr>
                      <m:t>𝒏</m:t>
                    </m:r>
                    <m:r>
                      <a:rPr lang="en-US" altLang="zh-CN" sz="2200" i="1">
                        <a:latin typeface="Cambria Math"/>
                      </a:rPr>
                      <m:t>)−</m:t>
                    </m:r>
                    <m:r>
                      <a:rPr lang="en-US" altLang="zh-CN" sz="2200" i="1">
                        <a:latin typeface="Cambria Math"/>
                      </a:rPr>
                      <m:t>𝟏</m:t>
                    </m:r>
                  </m:oMath>
                </a14:m>
                <a:endParaRPr lang="en-US" altLang="zh-CN" sz="2200" dirty="0"/>
              </a:p>
              <a:p>
                <a:r>
                  <a:rPr lang="zh-CN" altLang="en-US" sz="2900" dirty="0"/>
                  <a:t>只要求出了</a:t>
                </a:r>
                <a:r>
                  <a:rPr lang="en-US" altLang="zh-CN" sz="2900" dirty="0"/>
                  <a:t>Ratio Bound</a:t>
                </a:r>
                <a:r>
                  <a:rPr lang="zh-CN" altLang="en-US" sz="2900" dirty="0"/>
                  <a:t>，就求出了相对误差</a:t>
                </a:r>
                <a:endParaRPr lang="en-US" altLang="zh-CN" sz="2900" dirty="0"/>
              </a:p>
              <a:p>
                <a:pPr lvl="2"/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0046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顶点覆盖问题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输入：无向图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𝑮</m:t>
                    </m:r>
                    <m:r>
                      <a:rPr lang="en-US" altLang="zh-CN" b="1" i="1" smtClean="0">
                        <a:latin typeface="Cambria Math"/>
                      </a:rPr>
                      <m:t>=(</m:t>
                    </m:r>
                    <m:r>
                      <a:rPr lang="en-US" altLang="zh-CN" b="1" i="1" smtClean="0">
                        <a:latin typeface="Cambria Math"/>
                      </a:rPr>
                      <m:t>𝑽</m:t>
                    </m:r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  <m:r>
                      <a:rPr lang="en-US" altLang="zh-CN" b="1" i="1" smtClean="0">
                        <a:latin typeface="Cambria Math"/>
                      </a:rPr>
                      <m:t>𝑬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i="1" dirty="0"/>
              </a:p>
              <a:p>
                <a:r>
                  <a:rPr lang="zh-CN" altLang="en-US" dirty="0"/>
                  <a:t>输出：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𝑨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𝑽</m:t>
                    </m:r>
                  </m:oMath>
                </a14:m>
                <a:r>
                  <a:rPr lang="zh-CN" altLang="en-US" dirty="0"/>
                  <a:t>，满足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∀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𝒖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𝒗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𝑬</m:t>
                    </m:r>
                  </m:oMath>
                </a14:m>
                <a:r>
                  <a:rPr lang="zh-CN" altLang="en-US" dirty="0"/>
                  <a:t>，其中</a:t>
                </a:r>
                <a:r>
                  <a:rPr lang="en-US" altLang="zh-CN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𝒖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𝑨</m:t>
                    </m:r>
                  </m:oMath>
                </a14:m>
                <a:r>
                  <a:rPr lang="zh-CN" altLang="en-US" dirty="0"/>
                  <a:t>或者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</a:rPr>
                      <m:t>𝒗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𝑨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且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|</m:t>
                    </m:r>
                    <m:r>
                      <a:rPr lang="en-US" altLang="zh-CN" b="1" i="1" smtClean="0">
                        <a:latin typeface="Cambria Math"/>
                      </a:rPr>
                      <m:t>𝑨</m:t>
                    </m:r>
                    <m:r>
                      <a:rPr lang="en-US" altLang="zh-CN" b="1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zh-CN" altLang="en-US" dirty="0"/>
                  <a:t>大小最小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5" name="TextBox 4"/>
          <p:cNvSpPr txBox="1"/>
          <p:nvPr/>
        </p:nvSpPr>
        <p:spPr>
          <a:xfrm>
            <a:off x="1871700" y="3969060"/>
            <a:ext cx="4599336" cy="58477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3200" b="1" dirty="0">
                <a:solidFill>
                  <a:srgbClr val="FF0000"/>
                </a:solidFill>
                <a:ea typeface="黑体" pitchFamily="49" charset="-122"/>
              </a:rPr>
              <a:t>顶点覆盖是</a:t>
            </a:r>
            <a:r>
              <a:rPr lang="en-US" altLang="zh-CN" sz="3200" b="1" dirty="0">
                <a:solidFill>
                  <a:srgbClr val="FF0000"/>
                </a:solidFill>
                <a:ea typeface="黑体" pitchFamily="49" charset="-122"/>
              </a:rPr>
              <a:t>NP-</a:t>
            </a:r>
            <a:r>
              <a:rPr lang="zh-CN" altLang="en-US" sz="3200" b="1" dirty="0">
                <a:solidFill>
                  <a:srgbClr val="FF0000"/>
                </a:solidFill>
                <a:ea typeface="黑体" pitchFamily="49" charset="-122"/>
              </a:rPr>
              <a:t>完全问题</a:t>
            </a:r>
          </a:p>
        </p:txBody>
      </p:sp>
    </p:spTree>
    <p:extLst>
      <p:ext uri="{BB962C8B-B14F-4D97-AF65-F5344CB8AC3E}">
        <p14:creationId xmlns:p14="http://schemas.microsoft.com/office/powerpoint/2010/main" val="71854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顶点覆盖问题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近似算法</a:t>
            </a:r>
            <a:r>
              <a:rPr lang="en-US" altLang="zh-CN" dirty="0"/>
              <a:t>A</a:t>
            </a:r>
            <a:r>
              <a:rPr lang="zh-CN" altLang="en-US" dirty="0"/>
              <a:t>的基本思想</a:t>
            </a:r>
            <a:endParaRPr lang="en-US" altLang="zh-CN" dirty="0"/>
          </a:p>
          <a:p>
            <a:pPr lvl="1"/>
            <a:r>
              <a:rPr lang="zh-CN" altLang="en-US" dirty="0"/>
              <a:t>随机选一条边</a:t>
            </a:r>
            <a:r>
              <a:rPr lang="en-US" altLang="zh-CN" dirty="0"/>
              <a:t>(</a:t>
            </a:r>
            <a:r>
              <a:rPr lang="en-US" altLang="zh-CN" dirty="0" err="1"/>
              <a:t>u,v</a:t>
            </a:r>
            <a:r>
              <a:rPr lang="en-US" altLang="zh-CN" dirty="0"/>
              <a:t>)</a:t>
            </a:r>
            <a:r>
              <a:rPr lang="zh-CN" altLang="en-US" dirty="0"/>
              <a:t>，删除与</a:t>
            </a:r>
            <a:r>
              <a:rPr lang="en-US" altLang="zh-CN" dirty="0"/>
              <a:t>u</a:t>
            </a:r>
            <a:r>
              <a:rPr lang="zh-CN" altLang="en-US" dirty="0"/>
              <a:t>或</a:t>
            </a:r>
            <a:r>
              <a:rPr lang="en-US" altLang="zh-CN" dirty="0"/>
              <a:t>v</a:t>
            </a:r>
            <a:r>
              <a:rPr lang="zh-CN" altLang="en-US" dirty="0"/>
              <a:t>相连的边</a:t>
            </a:r>
            <a:endParaRPr lang="en-US" altLang="zh-CN" dirty="0"/>
          </a:p>
          <a:p>
            <a:pPr lvl="1"/>
            <a:r>
              <a:rPr lang="zh-CN" altLang="en-US" dirty="0"/>
              <a:t>重复，直到无边，将选中的边的端点作为结果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1114548" y="3402733"/>
            <a:ext cx="719138" cy="0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970185" y="3547196"/>
            <a:ext cx="0" cy="503237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2049586" y="3547196"/>
            <a:ext cx="0" cy="503237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2986211" y="3547196"/>
            <a:ext cx="0" cy="503237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2194048" y="3402733"/>
            <a:ext cx="6477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>
            <a:off x="2195635" y="4266432"/>
            <a:ext cx="6477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V="1">
            <a:off x="2122611" y="3474171"/>
            <a:ext cx="792162" cy="647700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3159849" y="3470016"/>
            <a:ext cx="720725" cy="719138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1116134" y="3402832"/>
            <a:ext cx="719138" cy="0"/>
          </a:xfrm>
          <a:prstGeom prst="line">
            <a:avLst/>
          </a:prstGeom>
          <a:noFill/>
          <a:ln w="635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>
            <a:off x="2195635" y="4266432"/>
            <a:ext cx="719138" cy="0"/>
          </a:xfrm>
          <a:prstGeom prst="line">
            <a:avLst/>
          </a:prstGeom>
          <a:noFill/>
          <a:ln w="635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3167844" y="3479355"/>
            <a:ext cx="647501" cy="647700"/>
          </a:xfrm>
          <a:prstGeom prst="line">
            <a:avLst/>
          </a:prstGeom>
          <a:noFill/>
          <a:ln w="635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754185" y="3186832"/>
            <a:ext cx="432000" cy="432000"/>
          </a:xfrm>
          <a:prstGeom prst="ellipse">
            <a:avLst/>
          </a:prstGeom>
          <a:solidFill>
            <a:schemeClr val="accent5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 dirty="0">
                <a:latin typeface="+mj-lt"/>
              </a:rPr>
              <a:t>b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755772" y="4050432"/>
            <a:ext cx="432000" cy="432000"/>
          </a:xfrm>
          <a:prstGeom prst="ellipse">
            <a:avLst/>
          </a:prstGeom>
          <a:solidFill>
            <a:schemeClr val="accent5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>
                <a:latin typeface="+mj-lt"/>
              </a:rPr>
              <a:t>a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1835272" y="3186832"/>
            <a:ext cx="432000" cy="432000"/>
          </a:xfrm>
          <a:prstGeom prst="ellipse">
            <a:avLst/>
          </a:prstGeom>
          <a:solidFill>
            <a:schemeClr val="accent5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>
                <a:latin typeface="+mj-lt"/>
              </a:rPr>
              <a:t>c</a:t>
            </a: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843335" y="4050432"/>
            <a:ext cx="432000" cy="432000"/>
          </a:xfrm>
          <a:prstGeom prst="ellipse">
            <a:avLst/>
          </a:prstGeom>
          <a:solidFill>
            <a:schemeClr val="accent5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>
                <a:latin typeface="+mj-lt"/>
              </a:rPr>
              <a:t>f</a:t>
            </a: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2843335" y="3186832"/>
            <a:ext cx="432000" cy="432000"/>
          </a:xfrm>
          <a:prstGeom prst="ellipse">
            <a:avLst/>
          </a:prstGeom>
          <a:solidFill>
            <a:schemeClr val="accent5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>
                <a:latin typeface="+mj-lt"/>
              </a:rPr>
              <a:t>d</a:t>
            </a: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1833685" y="4050432"/>
            <a:ext cx="432000" cy="432000"/>
          </a:xfrm>
          <a:prstGeom prst="ellipse">
            <a:avLst/>
          </a:prstGeom>
          <a:solidFill>
            <a:schemeClr val="accent5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>
                <a:latin typeface="+mj-lt"/>
              </a:rPr>
              <a:t>e</a:t>
            </a:r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3779960" y="4050432"/>
            <a:ext cx="432000" cy="432000"/>
          </a:xfrm>
          <a:prstGeom prst="ellipse">
            <a:avLst/>
          </a:prstGeom>
          <a:solidFill>
            <a:schemeClr val="accent5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>
                <a:latin typeface="+mj-lt"/>
              </a:rPr>
              <a:t>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6594" y="4616301"/>
            <a:ext cx="2786340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000099"/>
                </a:solidFill>
                <a:ea typeface="黑体" pitchFamily="49" charset="-122"/>
              </a:rPr>
              <a:t>算法解</a:t>
            </a:r>
            <a:r>
              <a:rPr lang="en-US" altLang="zh-CN" sz="2400" b="1" dirty="0">
                <a:solidFill>
                  <a:srgbClr val="000099"/>
                </a:solidFill>
                <a:ea typeface="黑体" pitchFamily="49" charset="-122"/>
              </a:rPr>
              <a:t>{</a:t>
            </a:r>
            <a:r>
              <a:rPr lang="en-US" altLang="zh-CN" sz="2400" b="1" dirty="0" err="1">
                <a:solidFill>
                  <a:srgbClr val="000099"/>
                </a:solidFill>
                <a:ea typeface="黑体" pitchFamily="49" charset="-122"/>
              </a:rPr>
              <a:t>b,c,e,f,d,g</a:t>
            </a:r>
            <a:r>
              <a:rPr lang="en-US" altLang="zh-CN" sz="2400" b="1" dirty="0">
                <a:solidFill>
                  <a:srgbClr val="000099"/>
                </a:solidFill>
                <a:ea typeface="黑体" pitchFamily="49" charset="-122"/>
              </a:rPr>
              <a:t>}</a:t>
            </a:r>
            <a:endParaRPr lang="zh-CN" altLang="en-US" sz="2400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>
            <a:off x="5615048" y="3393394"/>
            <a:ext cx="719138" cy="0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>
            <a:off x="5470685" y="3537857"/>
            <a:ext cx="0" cy="503237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>
            <a:off x="6550086" y="3537857"/>
            <a:ext cx="0" cy="503237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29" name="Line 17"/>
          <p:cNvSpPr>
            <a:spLocks noChangeShapeType="1"/>
          </p:cNvSpPr>
          <p:nvPr/>
        </p:nvSpPr>
        <p:spPr bwMode="auto">
          <a:xfrm>
            <a:off x="7486711" y="3537857"/>
            <a:ext cx="0" cy="503237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>
            <a:off x="6694548" y="3393394"/>
            <a:ext cx="6477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>
            <a:off x="6696135" y="4257093"/>
            <a:ext cx="6477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 flipV="1">
            <a:off x="6623111" y="3464832"/>
            <a:ext cx="792162" cy="647700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33" name="Line 22"/>
          <p:cNvSpPr>
            <a:spLocks noChangeShapeType="1"/>
          </p:cNvSpPr>
          <p:nvPr/>
        </p:nvSpPr>
        <p:spPr bwMode="auto">
          <a:xfrm>
            <a:off x="7660349" y="3460677"/>
            <a:ext cx="720725" cy="719138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37" name="Oval 7"/>
          <p:cNvSpPr>
            <a:spLocks noChangeArrowheads="1"/>
          </p:cNvSpPr>
          <p:nvPr/>
        </p:nvSpPr>
        <p:spPr bwMode="auto">
          <a:xfrm>
            <a:off x="5254685" y="3177493"/>
            <a:ext cx="432000" cy="432000"/>
          </a:xfrm>
          <a:prstGeom prst="ellipse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 dirty="0">
                <a:latin typeface="+mj-lt"/>
              </a:rPr>
              <a:t>b</a:t>
            </a:r>
          </a:p>
        </p:txBody>
      </p:sp>
      <p:sp>
        <p:nvSpPr>
          <p:cNvPr id="38" name="Oval 8"/>
          <p:cNvSpPr>
            <a:spLocks noChangeArrowheads="1"/>
          </p:cNvSpPr>
          <p:nvPr/>
        </p:nvSpPr>
        <p:spPr bwMode="auto">
          <a:xfrm>
            <a:off x="5256272" y="4041093"/>
            <a:ext cx="432000" cy="432000"/>
          </a:xfrm>
          <a:prstGeom prst="ellipse">
            <a:avLst/>
          </a:prstGeom>
          <a:solidFill>
            <a:schemeClr val="accent5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>
                <a:latin typeface="+mj-lt"/>
              </a:rPr>
              <a:t>a</a:t>
            </a:r>
          </a:p>
        </p:txBody>
      </p:sp>
      <p:sp>
        <p:nvSpPr>
          <p:cNvPr id="39" name="Oval 9"/>
          <p:cNvSpPr>
            <a:spLocks noChangeArrowheads="1"/>
          </p:cNvSpPr>
          <p:nvPr/>
        </p:nvSpPr>
        <p:spPr bwMode="auto">
          <a:xfrm>
            <a:off x="6335772" y="3177493"/>
            <a:ext cx="432000" cy="432000"/>
          </a:xfrm>
          <a:prstGeom prst="ellipse">
            <a:avLst/>
          </a:prstGeom>
          <a:solidFill>
            <a:schemeClr val="accent5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 dirty="0">
                <a:latin typeface="+mj-lt"/>
              </a:rPr>
              <a:t>c</a:t>
            </a:r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7343835" y="4041093"/>
            <a:ext cx="432000" cy="432000"/>
          </a:xfrm>
          <a:prstGeom prst="ellipse">
            <a:avLst/>
          </a:prstGeom>
          <a:solidFill>
            <a:schemeClr val="accent5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>
                <a:latin typeface="+mj-lt"/>
              </a:rPr>
              <a:t>f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7343835" y="3177493"/>
            <a:ext cx="432000" cy="432000"/>
          </a:xfrm>
          <a:prstGeom prst="ellipse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>
                <a:latin typeface="+mj-lt"/>
              </a:rPr>
              <a:t>d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6334185" y="4041093"/>
            <a:ext cx="432000" cy="432000"/>
          </a:xfrm>
          <a:prstGeom prst="ellipse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>
                <a:latin typeface="+mj-lt"/>
              </a:rPr>
              <a:t>e</a:t>
            </a:r>
          </a:p>
        </p:txBody>
      </p: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8280460" y="4041093"/>
            <a:ext cx="432000" cy="432000"/>
          </a:xfrm>
          <a:prstGeom prst="ellipse">
            <a:avLst/>
          </a:prstGeom>
          <a:solidFill>
            <a:schemeClr val="accent5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>
                <a:latin typeface="+mj-lt"/>
              </a:rPr>
              <a:t>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66080" y="4616301"/>
            <a:ext cx="2069797" cy="46166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000099"/>
                </a:solidFill>
                <a:ea typeface="黑体" pitchFamily="49" charset="-122"/>
              </a:rPr>
              <a:t>最优解</a:t>
            </a:r>
            <a:r>
              <a:rPr lang="en-US" altLang="zh-CN" sz="2400" b="1" dirty="0">
                <a:solidFill>
                  <a:srgbClr val="000099"/>
                </a:solidFill>
                <a:ea typeface="黑体" pitchFamily="49" charset="-122"/>
              </a:rPr>
              <a:t>{</a:t>
            </a:r>
            <a:r>
              <a:rPr lang="en-US" altLang="zh-CN" sz="2400" b="1" dirty="0" err="1">
                <a:solidFill>
                  <a:srgbClr val="000099"/>
                </a:solidFill>
                <a:ea typeface="黑体" pitchFamily="49" charset="-122"/>
              </a:rPr>
              <a:t>b,c,d</a:t>
            </a:r>
            <a:r>
              <a:rPr lang="en-US" altLang="zh-CN" sz="2400" b="1" dirty="0">
                <a:solidFill>
                  <a:srgbClr val="000099"/>
                </a:solidFill>
                <a:ea typeface="黑体" pitchFamily="49" charset="-122"/>
              </a:rPr>
              <a:t>}</a:t>
            </a:r>
            <a:endParaRPr lang="zh-CN" altLang="en-US" sz="2400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45" name="Oval 7"/>
          <p:cNvSpPr>
            <a:spLocks noChangeArrowheads="1"/>
          </p:cNvSpPr>
          <p:nvPr/>
        </p:nvSpPr>
        <p:spPr bwMode="auto">
          <a:xfrm>
            <a:off x="754185" y="3186833"/>
            <a:ext cx="432000" cy="432000"/>
          </a:xfrm>
          <a:prstGeom prst="ellipse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 dirty="0">
                <a:latin typeface="+mj-lt"/>
              </a:rPr>
              <a:t>b</a:t>
            </a:r>
          </a:p>
        </p:txBody>
      </p:sp>
      <p:sp>
        <p:nvSpPr>
          <p:cNvPr id="46" name="Oval 9"/>
          <p:cNvSpPr>
            <a:spLocks noChangeArrowheads="1"/>
          </p:cNvSpPr>
          <p:nvPr/>
        </p:nvSpPr>
        <p:spPr bwMode="auto">
          <a:xfrm>
            <a:off x="1835272" y="3186833"/>
            <a:ext cx="432000" cy="432000"/>
          </a:xfrm>
          <a:prstGeom prst="ellipse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>
                <a:latin typeface="+mj-lt"/>
              </a:rPr>
              <a:t>c</a:t>
            </a:r>
          </a:p>
        </p:txBody>
      </p:sp>
      <p:sp>
        <p:nvSpPr>
          <p:cNvPr id="47" name="Oval 12"/>
          <p:cNvSpPr>
            <a:spLocks noChangeArrowheads="1"/>
          </p:cNvSpPr>
          <p:nvPr/>
        </p:nvSpPr>
        <p:spPr bwMode="auto">
          <a:xfrm>
            <a:off x="2843335" y="4050433"/>
            <a:ext cx="432000" cy="432000"/>
          </a:xfrm>
          <a:prstGeom prst="ellipse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>
                <a:latin typeface="+mj-lt"/>
              </a:rPr>
              <a:t>f</a:t>
            </a:r>
          </a:p>
        </p:txBody>
      </p:sp>
      <p:sp>
        <p:nvSpPr>
          <p:cNvPr id="48" name="Oval 10"/>
          <p:cNvSpPr>
            <a:spLocks noChangeArrowheads="1"/>
          </p:cNvSpPr>
          <p:nvPr/>
        </p:nvSpPr>
        <p:spPr bwMode="auto">
          <a:xfrm>
            <a:off x="2843335" y="3186833"/>
            <a:ext cx="432000" cy="432000"/>
          </a:xfrm>
          <a:prstGeom prst="ellipse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>
                <a:latin typeface="+mj-lt"/>
              </a:rPr>
              <a:t>d</a:t>
            </a:r>
          </a:p>
        </p:txBody>
      </p:sp>
      <p:sp>
        <p:nvSpPr>
          <p:cNvPr id="49" name="Oval 11"/>
          <p:cNvSpPr>
            <a:spLocks noChangeArrowheads="1"/>
          </p:cNvSpPr>
          <p:nvPr/>
        </p:nvSpPr>
        <p:spPr bwMode="auto">
          <a:xfrm>
            <a:off x="1833685" y="4050433"/>
            <a:ext cx="432000" cy="432000"/>
          </a:xfrm>
          <a:prstGeom prst="ellipse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>
                <a:latin typeface="+mj-lt"/>
              </a:rPr>
              <a:t>e</a:t>
            </a:r>
          </a:p>
        </p:txBody>
      </p:sp>
      <p:sp>
        <p:nvSpPr>
          <p:cNvPr id="50" name="Oval 13"/>
          <p:cNvSpPr>
            <a:spLocks noChangeArrowheads="1"/>
          </p:cNvSpPr>
          <p:nvPr/>
        </p:nvSpPr>
        <p:spPr bwMode="auto">
          <a:xfrm>
            <a:off x="3779960" y="4050433"/>
            <a:ext cx="432000" cy="432000"/>
          </a:xfrm>
          <a:prstGeom prst="ellipse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none" lIns="0" tIns="0" rIns="0" bIns="0" anchor="ctr" anchorCtr="1"/>
          <a:lstStyle/>
          <a:p>
            <a:pPr algn="ctr"/>
            <a:r>
              <a:rPr lang="en-US" altLang="zh-CN" sz="2800" b="1">
                <a:latin typeface="+mj-lt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9094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22" grpId="0" animBg="1"/>
      <p:bldP spid="23" grpId="0" animBg="1"/>
      <p:bldP spid="2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theme/theme1.xml><?xml version="1.0" encoding="utf-8"?>
<a:theme xmlns:a="http://schemas.openxmlformats.org/drawingml/2006/main" name="Pixel">
  <a:themeElements>
    <a:clrScheme name="自定义 1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自定义 1">
      <a:majorFont>
        <a:latin typeface="Arial"/>
        <a:ea typeface="隶书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000000"/>
          </a:solidFill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lIns="18000" tIns="10800" rIns="18000" bIns="10800" rtlCol="0" anchor="ctr"/>
      <a:lstStyle>
        <a:defPPr algn="ctr" eaLnBrk="1" hangingPunct="1">
          <a:lnSpc>
            <a:spcPct val="96000"/>
          </a:lnSpc>
          <a:spcBef>
            <a:spcPct val="0"/>
          </a:spcBef>
          <a:buClrTx/>
          <a:buFontTx/>
          <a:buNone/>
          <a:defRPr b="1" dirty="0">
            <a:solidFill>
              <a:srgbClr val="000099"/>
            </a:solidFill>
            <a:ea typeface="黑体" pitchFamily="49" charset="-122"/>
          </a:defRPr>
        </a:defPPr>
      </a:lstStyle>
    </a:spDef>
    <a:lnDef>
      <a:spPr bwMode="auto">
        <a:ln w="3810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rtlCol="0">
        <a:spAutoFit/>
      </a:bodyPr>
      <a:lstStyle>
        <a:defPPr eaLnBrk="1" hangingPunct="1">
          <a:buFont typeface="Wingdings" pitchFamily="2" charset="2"/>
          <a:buNone/>
          <a:defRPr b="1" dirty="0" smtClean="0">
            <a:solidFill>
              <a:srgbClr val="000099"/>
            </a:solidFill>
            <a:ea typeface="黑体" pitchFamily="49" charset="-122"/>
          </a:defRPr>
        </a:defPPr>
      </a:lstStyle>
    </a:tx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99"/>
        </a:dk1>
        <a:lt1>
          <a:srgbClr val="FFFFFF"/>
        </a:lt1>
        <a:dk2>
          <a:srgbClr val="CC0000"/>
        </a:dk2>
        <a:lt2>
          <a:srgbClr val="808080"/>
        </a:lt2>
        <a:accent1>
          <a:srgbClr val="FFFF66"/>
        </a:accent1>
        <a:accent2>
          <a:srgbClr val="000099"/>
        </a:accent2>
        <a:accent3>
          <a:srgbClr val="FFFFFF"/>
        </a:accent3>
        <a:accent4>
          <a:srgbClr val="000082"/>
        </a:accent4>
        <a:accent5>
          <a:srgbClr val="FFFFB8"/>
        </a:accent5>
        <a:accent6>
          <a:srgbClr val="00008A"/>
        </a:accent6>
        <a:hlink>
          <a:srgbClr val="CC0000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99"/>
        </a:dk1>
        <a:lt1>
          <a:srgbClr val="FFFFFF"/>
        </a:lt1>
        <a:dk2>
          <a:srgbClr val="CC0000"/>
        </a:dk2>
        <a:lt2>
          <a:srgbClr val="0033CC"/>
        </a:lt2>
        <a:accent1>
          <a:srgbClr val="FFFF66"/>
        </a:accent1>
        <a:accent2>
          <a:srgbClr val="000099"/>
        </a:accent2>
        <a:accent3>
          <a:srgbClr val="FFFFFF"/>
        </a:accent3>
        <a:accent4>
          <a:srgbClr val="000082"/>
        </a:accent4>
        <a:accent5>
          <a:srgbClr val="FFFFB8"/>
        </a:accent5>
        <a:accent6>
          <a:srgbClr val="00008A"/>
        </a:accent6>
        <a:hlink>
          <a:srgbClr val="CC0000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16289</TotalTime>
  <Words>3151</Words>
  <Application>Microsoft Office PowerPoint</Application>
  <PresentationFormat>全屏显示(4:3)</PresentationFormat>
  <Paragraphs>430</Paragraphs>
  <Slides>40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2" baseType="lpstr">
      <vt:lpstr>仿宋_GB2312</vt:lpstr>
      <vt:lpstr>隶书</vt:lpstr>
      <vt:lpstr>Arial</vt:lpstr>
      <vt:lpstr>Calibri</vt:lpstr>
      <vt:lpstr>Cambria Math</vt:lpstr>
      <vt:lpstr>Courier New</vt:lpstr>
      <vt:lpstr>Times New Roman</vt:lpstr>
      <vt:lpstr>Wingdings</vt:lpstr>
      <vt:lpstr>Wingdings 2</vt:lpstr>
      <vt:lpstr>Pixel</vt:lpstr>
      <vt:lpstr>自定义设计方案</vt:lpstr>
      <vt:lpstr>Equation</vt:lpstr>
      <vt:lpstr>近似算法</vt:lpstr>
      <vt:lpstr>本章内容</vt:lpstr>
      <vt:lpstr>近似算法的基本概念</vt:lpstr>
      <vt:lpstr>近似算法的基本概念</vt:lpstr>
      <vt:lpstr>近似算法的基本概念</vt:lpstr>
      <vt:lpstr>近似算法的基本概念</vt:lpstr>
      <vt:lpstr>近似算法的基本概念</vt:lpstr>
      <vt:lpstr>顶点覆盖问题</vt:lpstr>
      <vt:lpstr>顶点覆盖问题</vt:lpstr>
      <vt:lpstr>顶点覆盖问题</vt:lpstr>
      <vt:lpstr>集合覆盖问题</vt:lpstr>
      <vt:lpstr>集合覆盖问题</vt:lpstr>
      <vt:lpstr>集合覆盖问题</vt:lpstr>
      <vt:lpstr>集合覆盖问题</vt:lpstr>
      <vt:lpstr>集合覆盖问题</vt:lpstr>
      <vt:lpstr>旅行商问题(Hamilton环)</vt:lpstr>
      <vt:lpstr>旅行商问题(Hamilton环)</vt:lpstr>
      <vt:lpstr>旅行商问题(Hamilton环)</vt:lpstr>
      <vt:lpstr>旅行商问题(Hamilton环)</vt:lpstr>
      <vt:lpstr>旅行商问题(Hamilton环)</vt:lpstr>
      <vt:lpstr>线性规划</vt:lpstr>
      <vt:lpstr>线性规划</vt:lpstr>
      <vt:lpstr>线性规划</vt:lpstr>
      <vt:lpstr>线性规划</vt:lpstr>
      <vt:lpstr>线性规划</vt:lpstr>
      <vt:lpstr>顶点覆盖问题(线性规划)</vt:lpstr>
      <vt:lpstr>顶点覆盖问题(线性规划)</vt:lpstr>
      <vt:lpstr>顶点覆盖问题(线性规划)</vt:lpstr>
      <vt:lpstr>顶点覆盖问题(线性规划)</vt:lpstr>
      <vt:lpstr>集合覆盖问题</vt:lpstr>
      <vt:lpstr>集合覆盖问题</vt:lpstr>
      <vt:lpstr>集合覆盖问题</vt:lpstr>
      <vt:lpstr>顶点覆盖问题(线性规划)</vt:lpstr>
      <vt:lpstr>子集和问题</vt:lpstr>
      <vt:lpstr>子集和问题</vt:lpstr>
      <vt:lpstr>子集和问题</vt:lpstr>
      <vt:lpstr>子集和问题</vt:lpstr>
      <vt:lpstr>子集和问题</vt:lpstr>
      <vt:lpstr>子集和问题</vt:lpstr>
      <vt:lpstr>PowerPoint 演示文稿</vt:lpstr>
    </vt:vector>
  </TitlesOfParts>
  <Company>计算机系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</dc:title>
  <dc:creator>清华大学</dc:creator>
  <cp:lastModifiedBy>杨 雅君</cp:lastModifiedBy>
  <cp:revision>1969</cp:revision>
  <cp:lastPrinted>1601-01-01T00:00:00Z</cp:lastPrinted>
  <dcterms:created xsi:type="dcterms:W3CDTF">2009-06-26T00:04:30Z</dcterms:created>
  <dcterms:modified xsi:type="dcterms:W3CDTF">2021-10-29T00:16:38Z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